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2" r:id="rId5"/>
  </p:sldMasterIdLst>
  <p:notesMasterIdLst>
    <p:notesMasterId r:id="rId25"/>
  </p:notesMasterIdLst>
  <p:handoutMasterIdLst>
    <p:handoutMasterId r:id="rId26"/>
  </p:handoutMasterIdLst>
  <p:sldIdLst>
    <p:sldId id="460" r:id="rId6"/>
    <p:sldId id="445" r:id="rId7"/>
    <p:sldId id="629" r:id="rId8"/>
    <p:sldId id="624" r:id="rId9"/>
    <p:sldId id="616" r:id="rId10"/>
    <p:sldId id="617" r:id="rId11"/>
    <p:sldId id="634" r:id="rId12"/>
    <p:sldId id="635" r:id="rId13"/>
    <p:sldId id="582" r:id="rId14"/>
    <p:sldId id="625" r:id="rId15"/>
    <p:sldId id="618" r:id="rId16"/>
    <p:sldId id="619" r:id="rId17"/>
    <p:sldId id="620" r:id="rId18"/>
    <p:sldId id="636" r:id="rId19"/>
    <p:sldId id="627" r:id="rId20"/>
    <p:sldId id="632" r:id="rId21"/>
    <p:sldId id="633" r:id="rId22"/>
    <p:sldId id="623" r:id="rId23"/>
    <p:sldId id="549" r:id="rId24"/>
  </p:sldIdLst>
  <p:sldSz cx="12192000" cy="6858000"/>
  <p:notesSz cx="6797675" cy="9926638"/>
  <p:defaultTextStyle>
    <a:defPPr>
      <a:defRPr lang="en-GB"/>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521415D9-36F7-43E2-AB2F-B90AF26B5E84}">
      <p14:sectionLst xmlns:p14="http://schemas.microsoft.com/office/powerpoint/2010/main">
        <p14:section name="Default Section" id="{62C54502-D187-416A-B576-882DE8BD6B37}">
          <p14:sldIdLst>
            <p14:sldId id="460"/>
            <p14:sldId id="445"/>
            <p14:sldId id="629"/>
            <p14:sldId id="624"/>
            <p14:sldId id="616"/>
            <p14:sldId id="617"/>
            <p14:sldId id="634"/>
            <p14:sldId id="635"/>
            <p14:sldId id="582"/>
            <p14:sldId id="625"/>
            <p14:sldId id="618"/>
            <p14:sldId id="619"/>
            <p14:sldId id="620"/>
            <p14:sldId id="636"/>
            <p14:sldId id="627"/>
            <p14:sldId id="632"/>
            <p14:sldId id="633"/>
            <p14:sldId id="623"/>
            <p14:sldId id="54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AMBERS, Sophie" initials="CS" lastIdx="33" clrIdx="0">
    <p:extLst/>
  </p:cmAuthor>
  <p:cmAuthor id="2" name="STOCKWELL, Jan" initials="SJ" lastIdx="19" clrIdx="1">
    <p:extLst/>
  </p:cmAuthor>
  <p:cmAuthor id="3" name="POSTLETHWAITE, Scott" initials="PS"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3B81A"/>
    <a:srgbClr val="00A0AF"/>
    <a:srgbClr val="0079BC"/>
    <a:srgbClr val="1B4298"/>
    <a:srgbClr val="68BD49"/>
    <a:srgbClr val="CCECFF"/>
    <a:srgbClr val="FFFF99"/>
    <a:srgbClr val="DDCDDB"/>
    <a:srgbClr val="A0558F"/>
    <a:srgbClr val="F2F1D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600" autoAdjust="0"/>
    <p:restoredTop sz="55745" autoAdjust="0"/>
  </p:normalViewPr>
  <p:slideViewPr>
    <p:cSldViewPr>
      <p:cViewPr varScale="1">
        <p:scale>
          <a:sx n="41" d="100"/>
          <a:sy n="41" d="100"/>
        </p:scale>
        <p:origin x="1446" y="48"/>
      </p:cViewPr>
      <p:guideLst>
        <p:guide orient="horz" pos="2160"/>
        <p:guide pos="3840"/>
      </p:guideLst>
    </p:cSldViewPr>
  </p:slideViewPr>
  <p:outlineViewPr>
    <p:cViewPr>
      <p:scale>
        <a:sx n="33" d="100"/>
        <a:sy n="33" d="100"/>
      </p:scale>
      <p:origin x="0" y="0"/>
    </p:cViewPr>
    <p:sldLst>
      <p:sld r:id="rId1" collapse="1"/>
      <p:sld r:id="rId2" collapse="1"/>
      <p:sld r:id="rId3" collapse="1"/>
    </p:sldLst>
  </p:outlineViewPr>
  <p:notesTextViewPr>
    <p:cViewPr>
      <p:scale>
        <a:sx n="100" d="100"/>
        <a:sy n="100" d="100"/>
      </p:scale>
      <p:origin x="0" y="0"/>
    </p:cViewPr>
  </p:notesTextViewPr>
  <p:sorterViewPr>
    <p:cViewPr>
      <p:scale>
        <a:sx n="66" d="100"/>
        <a:sy n="66" d="100"/>
      </p:scale>
      <p:origin x="0" y="-1035"/>
    </p:cViewPr>
  </p:sorterViewPr>
  <p:notesViewPr>
    <p:cSldViewPr>
      <p:cViewPr varScale="1">
        <p:scale>
          <a:sx n="91" d="100"/>
          <a:sy n="91" d="100"/>
        </p:scale>
        <p:origin x="4464"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commentAuthors" Target="commentAuthors.xml"/><Relationship Id="rId30" Type="http://schemas.openxmlformats.org/officeDocument/2006/relationships/theme" Target="theme/theme1.xml"/></Relationships>
</file>

<file path=ppt/_rels/viewProps.xml.rels><?xml version="1.0" encoding="UTF-8" standalone="yes"?>
<Relationships xmlns="http://schemas.openxmlformats.org/package/2006/relationships"><Relationship Id="rId3" Type="http://schemas.openxmlformats.org/officeDocument/2006/relationships/slide" Target="slides/slide13.xml"/><Relationship Id="rId2" Type="http://schemas.openxmlformats.org/officeDocument/2006/relationships/slide" Target="slides/slide12.xml"/><Relationship Id="rId1"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8056"/>
          </a:xfrm>
          <a:prstGeom prst="rect">
            <a:avLst/>
          </a:prstGeom>
        </p:spPr>
        <p:txBody>
          <a:bodyPr vert="horz" lIns="91430" tIns="45716" rIns="91430" bIns="45716" rtlCol="0"/>
          <a:lstStyle>
            <a:lvl1pPr algn="l">
              <a:defRPr sz="1200"/>
            </a:lvl1pPr>
          </a:lstStyle>
          <a:p>
            <a:endParaRPr lang="en-GB"/>
          </a:p>
        </p:txBody>
      </p:sp>
      <p:sp>
        <p:nvSpPr>
          <p:cNvPr id="3" name="Date Placeholder 2"/>
          <p:cNvSpPr>
            <a:spLocks noGrp="1"/>
          </p:cNvSpPr>
          <p:nvPr>
            <p:ph type="dt" sz="quarter" idx="1"/>
          </p:nvPr>
        </p:nvSpPr>
        <p:spPr>
          <a:xfrm>
            <a:off x="3850444" y="0"/>
            <a:ext cx="2945659" cy="498056"/>
          </a:xfrm>
          <a:prstGeom prst="rect">
            <a:avLst/>
          </a:prstGeom>
        </p:spPr>
        <p:txBody>
          <a:bodyPr vert="horz" lIns="91430" tIns="45716" rIns="91430" bIns="45716" rtlCol="0"/>
          <a:lstStyle>
            <a:lvl1pPr algn="r">
              <a:defRPr sz="1200"/>
            </a:lvl1pPr>
          </a:lstStyle>
          <a:p>
            <a:fld id="{2AC4CCDA-8D15-48C0-B5F3-626A93EA51DD}" type="datetimeFigureOut">
              <a:rPr lang="en-GB" smtClean="0"/>
              <a:t>15/08/2018</a:t>
            </a:fld>
            <a:endParaRPr lang="en-GB"/>
          </a:p>
        </p:txBody>
      </p:sp>
      <p:sp>
        <p:nvSpPr>
          <p:cNvPr id="4" name="Footer Placeholder 3"/>
          <p:cNvSpPr>
            <a:spLocks noGrp="1"/>
          </p:cNvSpPr>
          <p:nvPr>
            <p:ph type="ftr" sz="quarter" idx="2"/>
          </p:nvPr>
        </p:nvSpPr>
        <p:spPr>
          <a:xfrm>
            <a:off x="1" y="9428585"/>
            <a:ext cx="2945659" cy="498055"/>
          </a:xfrm>
          <a:prstGeom prst="rect">
            <a:avLst/>
          </a:prstGeom>
        </p:spPr>
        <p:txBody>
          <a:bodyPr vert="horz" lIns="91430" tIns="45716" rIns="91430" bIns="45716" rtlCol="0" anchor="b"/>
          <a:lstStyle>
            <a:lvl1pPr algn="l">
              <a:defRPr sz="1200"/>
            </a:lvl1pPr>
          </a:lstStyle>
          <a:p>
            <a:endParaRPr lang="en-GB"/>
          </a:p>
        </p:txBody>
      </p:sp>
      <p:sp>
        <p:nvSpPr>
          <p:cNvPr id="5" name="Slide Number Placeholder 4"/>
          <p:cNvSpPr>
            <a:spLocks noGrp="1"/>
          </p:cNvSpPr>
          <p:nvPr>
            <p:ph type="sldNum" sz="quarter" idx="3"/>
          </p:nvPr>
        </p:nvSpPr>
        <p:spPr>
          <a:xfrm>
            <a:off x="3850444" y="9428585"/>
            <a:ext cx="2945659" cy="498055"/>
          </a:xfrm>
          <a:prstGeom prst="rect">
            <a:avLst/>
          </a:prstGeom>
        </p:spPr>
        <p:txBody>
          <a:bodyPr vert="horz" lIns="91430" tIns="45716" rIns="91430" bIns="45716" rtlCol="0" anchor="b"/>
          <a:lstStyle>
            <a:lvl1pPr algn="r">
              <a:defRPr sz="1200"/>
            </a:lvl1pPr>
          </a:lstStyle>
          <a:p>
            <a:fld id="{8C2B8FE0-82A3-4413-8BF5-2C64B7633C5E}" type="slidenum">
              <a:rPr lang="en-GB" smtClean="0"/>
              <a:t>‹#›</a:t>
            </a:fld>
            <a:endParaRPr lang="en-GB"/>
          </a:p>
        </p:txBody>
      </p:sp>
    </p:spTree>
    <p:extLst>
      <p:ext uri="{BB962C8B-B14F-4D97-AF65-F5344CB8AC3E}">
        <p14:creationId xmlns:p14="http://schemas.microsoft.com/office/powerpoint/2010/main" val="32478700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6" rIns="91430" bIns="45716" numCol="1" anchor="t" anchorCtr="0" compatLnSpc="1">
            <a:prstTxWarp prst="textNoShape">
              <a:avLst/>
            </a:prstTxWarp>
          </a:bodyPr>
          <a:lstStyle>
            <a:lvl1pPr>
              <a:defRPr sz="1200">
                <a:latin typeface="Arial" charset="0"/>
              </a:defRPr>
            </a:lvl1pPr>
          </a:lstStyle>
          <a:p>
            <a:pPr>
              <a:defRPr/>
            </a:pPr>
            <a:endParaRPr lang="en-GB"/>
          </a:p>
        </p:txBody>
      </p:sp>
      <p:sp>
        <p:nvSpPr>
          <p:cNvPr id="3075" name="Rectangle 3"/>
          <p:cNvSpPr>
            <a:spLocks noGrp="1" noChangeArrowheads="1"/>
          </p:cNvSpPr>
          <p:nvPr>
            <p:ph type="dt" idx="1"/>
          </p:nvPr>
        </p:nvSpPr>
        <p:spPr bwMode="auto">
          <a:xfrm>
            <a:off x="3850444"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6" rIns="91430" bIns="45716" numCol="1" anchor="t" anchorCtr="0" compatLnSpc="1">
            <a:prstTxWarp prst="textNoShape">
              <a:avLst/>
            </a:prstTxWarp>
          </a:bodyPr>
          <a:lstStyle>
            <a:lvl1pPr algn="r">
              <a:defRPr sz="1200">
                <a:latin typeface="Arial" charset="0"/>
              </a:defRPr>
            </a:lvl1pPr>
          </a:lstStyle>
          <a:p>
            <a:pPr>
              <a:defRPr/>
            </a:pPr>
            <a:endParaRPr lang="en-GB"/>
          </a:p>
        </p:txBody>
      </p:sp>
      <p:sp>
        <p:nvSpPr>
          <p:cNvPr id="16388" name="Rectangle 4"/>
          <p:cNvSpPr>
            <a:spLocks noGrp="1" noRot="1" noChangeAspect="1" noChangeArrowheads="1" noTextEdit="1"/>
          </p:cNvSpPr>
          <p:nvPr>
            <p:ph type="sldImg" idx="2"/>
          </p:nvPr>
        </p:nvSpPr>
        <p:spPr bwMode="auto">
          <a:xfrm>
            <a:off x="90488" y="744538"/>
            <a:ext cx="6616700"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79768" y="4715154"/>
            <a:ext cx="5438140"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6" rIns="91430" bIns="45716"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078" name="Rectangle 6"/>
          <p:cNvSpPr>
            <a:spLocks noGrp="1" noChangeArrowheads="1"/>
          </p:cNvSpPr>
          <p:nvPr>
            <p:ph type="ftr" sz="quarter" idx="4"/>
          </p:nvPr>
        </p:nvSpPr>
        <p:spPr bwMode="auto">
          <a:xfrm>
            <a:off x="1" y="9428584"/>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6" rIns="91430" bIns="45716" numCol="1" anchor="b" anchorCtr="0" compatLnSpc="1">
            <a:prstTxWarp prst="textNoShape">
              <a:avLst/>
            </a:prstTxWarp>
          </a:bodyPr>
          <a:lstStyle>
            <a:lvl1pPr>
              <a:defRPr sz="1200">
                <a:latin typeface="Arial" charset="0"/>
              </a:defRPr>
            </a:lvl1pPr>
          </a:lstStyle>
          <a:p>
            <a:pPr>
              <a:defRPr/>
            </a:pPr>
            <a:endParaRPr lang="en-GB"/>
          </a:p>
        </p:txBody>
      </p:sp>
      <p:sp>
        <p:nvSpPr>
          <p:cNvPr id="3079" name="Rectangle 7"/>
          <p:cNvSpPr>
            <a:spLocks noGrp="1" noChangeArrowheads="1"/>
          </p:cNvSpPr>
          <p:nvPr>
            <p:ph type="sldNum" sz="quarter" idx="5"/>
          </p:nvPr>
        </p:nvSpPr>
        <p:spPr bwMode="auto">
          <a:xfrm>
            <a:off x="3850444" y="9428584"/>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6" rIns="91430" bIns="45716" numCol="1" anchor="b" anchorCtr="0" compatLnSpc="1">
            <a:prstTxWarp prst="textNoShape">
              <a:avLst/>
            </a:prstTxWarp>
          </a:bodyPr>
          <a:lstStyle>
            <a:lvl1pPr algn="r">
              <a:defRPr sz="1200"/>
            </a:lvl1pPr>
          </a:lstStyle>
          <a:p>
            <a:fld id="{ACD30C55-053B-4B45-A537-EB90960D3A22}" type="slidenum">
              <a:rPr lang="en-GB" altLang="en-US"/>
              <a:pPr/>
              <a:t>‹#›</a:t>
            </a:fld>
            <a:endParaRPr lang="en-GB" altLang="en-US"/>
          </a:p>
        </p:txBody>
      </p:sp>
    </p:spTree>
    <p:extLst>
      <p:ext uri="{BB962C8B-B14F-4D97-AF65-F5344CB8AC3E}">
        <p14:creationId xmlns:p14="http://schemas.microsoft.com/office/powerpoint/2010/main" val="10585962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2937">
              <a:defRPr/>
            </a:pPr>
            <a:endParaRPr lang="en-GB" dirty="0">
              <a:solidFill>
                <a:schemeClr val="tx1"/>
              </a:solidFill>
            </a:endParaRPr>
          </a:p>
        </p:txBody>
      </p:sp>
      <p:sp>
        <p:nvSpPr>
          <p:cNvPr id="4" name="Slide Number Placeholder 3"/>
          <p:cNvSpPr>
            <a:spLocks noGrp="1"/>
          </p:cNvSpPr>
          <p:nvPr>
            <p:ph type="sldNum" sz="quarter" idx="10"/>
          </p:nvPr>
        </p:nvSpPr>
        <p:spPr/>
        <p:txBody>
          <a:bodyPr/>
          <a:lstStyle/>
          <a:p>
            <a:fld id="{ACD30C55-053B-4B45-A537-EB90960D3A22}" type="slidenum">
              <a:rPr lang="en-GB" altLang="en-US" smtClean="0"/>
              <a:pPr/>
              <a:t>1</a:t>
            </a:fld>
            <a:endParaRPr lang="en-GB" altLang="en-US" dirty="0"/>
          </a:p>
        </p:txBody>
      </p:sp>
    </p:spTree>
    <p:extLst>
      <p:ext uri="{BB962C8B-B14F-4D97-AF65-F5344CB8AC3E}">
        <p14:creationId xmlns:p14="http://schemas.microsoft.com/office/powerpoint/2010/main" val="8833847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34996" indent="-282691" eaLnBrk="0" hangingPunct="0">
              <a:defRPr>
                <a:solidFill>
                  <a:schemeClr val="tx1"/>
                </a:solidFill>
                <a:latin typeface="Arial" charset="0"/>
              </a:defRPr>
            </a:lvl2pPr>
            <a:lvl3pPr marL="1130763" indent="-226153" eaLnBrk="0" hangingPunct="0">
              <a:defRPr>
                <a:solidFill>
                  <a:schemeClr val="tx1"/>
                </a:solidFill>
                <a:latin typeface="Arial" charset="0"/>
              </a:defRPr>
            </a:lvl3pPr>
            <a:lvl4pPr marL="1583069" indent="-226153" eaLnBrk="0" hangingPunct="0">
              <a:defRPr>
                <a:solidFill>
                  <a:schemeClr val="tx1"/>
                </a:solidFill>
                <a:latin typeface="Arial" charset="0"/>
              </a:defRPr>
            </a:lvl4pPr>
            <a:lvl5pPr marL="2035374" indent="-226153" eaLnBrk="0" hangingPunct="0">
              <a:defRPr>
                <a:solidFill>
                  <a:schemeClr val="tx1"/>
                </a:solidFill>
                <a:latin typeface="Arial" charset="0"/>
              </a:defRPr>
            </a:lvl5pPr>
            <a:lvl6pPr marL="2487679" indent="-226153" eaLnBrk="0" fontAlgn="base" hangingPunct="0">
              <a:spcBef>
                <a:spcPct val="0"/>
              </a:spcBef>
              <a:spcAft>
                <a:spcPct val="0"/>
              </a:spcAft>
              <a:defRPr>
                <a:solidFill>
                  <a:schemeClr val="tx1"/>
                </a:solidFill>
                <a:latin typeface="Arial" charset="0"/>
              </a:defRPr>
            </a:lvl6pPr>
            <a:lvl7pPr marL="2939984" indent="-226153" eaLnBrk="0" fontAlgn="base" hangingPunct="0">
              <a:spcBef>
                <a:spcPct val="0"/>
              </a:spcBef>
              <a:spcAft>
                <a:spcPct val="0"/>
              </a:spcAft>
              <a:defRPr>
                <a:solidFill>
                  <a:schemeClr val="tx1"/>
                </a:solidFill>
                <a:latin typeface="Arial" charset="0"/>
              </a:defRPr>
            </a:lvl7pPr>
            <a:lvl8pPr marL="3392291" indent="-226153" eaLnBrk="0" fontAlgn="base" hangingPunct="0">
              <a:spcBef>
                <a:spcPct val="0"/>
              </a:spcBef>
              <a:spcAft>
                <a:spcPct val="0"/>
              </a:spcAft>
              <a:defRPr>
                <a:solidFill>
                  <a:schemeClr val="tx1"/>
                </a:solidFill>
                <a:latin typeface="Arial" charset="0"/>
              </a:defRPr>
            </a:lvl8pPr>
            <a:lvl9pPr marL="3844595" indent="-226153" eaLnBrk="0" fontAlgn="base" hangingPunct="0">
              <a:spcBef>
                <a:spcPct val="0"/>
              </a:spcBef>
              <a:spcAft>
                <a:spcPct val="0"/>
              </a:spcAft>
              <a:defRPr>
                <a:solidFill>
                  <a:schemeClr val="tx1"/>
                </a:solidFill>
                <a:latin typeface="Arial" charset="0"/>
              </a:defRPr>
            </a:lvl9pPr>
          </a:lstStyle>
          <a:p>
            <a:pPr eaLnBrk="1" hangingPunct="1"/>
            <a:fld id="{EF28EC0C-141E-4E8A-803B-8EDECA654ECB}" type="slidenum">
              <a:rPr lang="en-GB" altLang="en-US" smtClean="0"/>
              <a:pPr eaLnBrk="1" hangingPunct="1"/>
              <a:t>12</a:t>
            </a:fld>
            <a:endParaRPr lang="en-GB" altLang="en-US" dirty="0"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lvl="0">
              <a:buClr>
                <a:srgbClr val="68BD49"/>
              </a:buClr>
            </a:pPr>
            <a:r>
              <a:rPr lang="en-GB" altLang="en-US" b="1" dirty="0" smtClean="0">
                <a:solidFill>
                  <a:srgbClr val="4D4D4D"/>
                </a:solidFill>
              </a:rPr>
              <a:t>GCSE</a:t>
            </a:r>
            <a:endParaRPr lang="en-GB" altLang="en-US" b="1" dirty="0">
              <a:solidFill>
                <a:srgbClr val="4D4D4D"/>
              </a:solidFill>
            </a:endParaRPr>
          </a:p>
          <a:p>
            <a:pPr lvl="0">
              <a:buClr>
                <a:srgbClr val="68BD49"/>
              </a:buClr>
            </a:pPr>
            <a:r>
              <a:rPr lang="en-GB" altLang="en-US" dirty="0">
                <a:solidFill>
                  <a:srgbClr val="4D4D4D"/>
                </a:solidFill>
              </a:rPr>
              <a:t>In the reformed GCSEs, students will no longer do controlled assessments in </a:t>
            </a:r>
            <a:r>
              <a:rPr lang="en-GB" altLang="en-US" dirty="0" smtClean="0">
                <a:solidFill>
                  <a:srgbClr val="4D4D4D"/>
                </a:solidFill>
              </a:rPr>
              <a:t>science</a:t>
            </a:r>
            <a:r>
              <a:rPr lang="en-GB" altLang="en-US" dirty="0">
                <a:solidFill>
                  <a:srgbClr val="4D4D4D"/>
                </a:solidFill>
              </a:rPr>
              <a:t>. Instead they will do a broader range of required practicals throughout their GCSE course that will allow </a:t>
            </a:r>
            <a:r>
              <a:rPr lang="en-GB" altLang="en-US" dirty="0" smtClean="0">
                <a:solidFill>
                  <a:srgbClr val="4D4D4D"/>
                </a:solidFill>
              </a:rPr>
              <a:t>them </a:t>
            </a:r>
            <a:r>
              <a:rPr lang="en-GB" altLang="en-US" dirty="0">
                <a:solidFill>
                  <a:srgbClr val="4D4D4D"/>
                </a:solidFill>
              </a:rPr>
              <a:t>to experience more techniques and apparatus. The Headteacher will be required to confirm that the required practicals have taken place. </a:t>
            </a:r>
          </a:p>
          <a:p>
            <a:pPr lvl="0">
              <a:buClr>
                <a:srgbClr val="68BD49"/>
              </a:buClr>
            </a:pPr>
            <a:r>
              <a:rPr lang="en-GB" altLang="en-US" dirty="0">
                <a:solidFill>
                  <a:srgbClr val="4D4D4D"/>
                </a:solidFill>
              </a:rPr>
              <a:t>Students' understanding of practical techniques will now be assessed as part of the written exam, and their performance in this aspect will be included in their overall grade. </a:t>
            </a:r>
          </a:p>
          <a:p>
            <a:pPr lvl="0">
              <a:buClr>
                <a:srgbClr val="68BD49"/>
              </a:buClr>
            </a:pPr>
            <a:r>
              <a:rPr lang="en-GB" altLang="en-US" dirty="0" smtClean="0">
                <a:solidFill>
                  <a:srgbClr val="4D4D4D"/>
                </a:solidFill>
              </a:rPr>
              <a:t>The time that was spent in controlled assessment is now available </a:t>
            </a:r>
            <a:r>
              <a:rPr lang="en-GB" altLang="en-US" dirty="0">
                <a:solidFill>
                  <a:srgbClr val="4D4D4D"/>
                </a:solidFill>
              </a:rPr>
              <a:t>for science teaching, including </a:t>
            </a:r>
            <a:r>
              <a:rPr lang="en-GB" altLang="en-US" dirty="0" smtClean="0">
                <a:solidFill>
                  <a:srgbClr val="4D4D4D"/>
                </a:solidFill>
              </a:rPr>
              <a:t>practical work.</a:t>
            </a:r>
            <a:r>
              <a:rPr lang="en-GB" altLang="en-US" baseline="0" dirty="0" smtClean="0">
                <a:solidFill>
                  <a:srgbClr val="4D4D4D"/>
                </a:solidFill>
              </a:rPr>
              <a:t> </a:t>
            </a:r>
            <a:endParaRPr lang="en-GB" altLang="en-US" dirty="0">
              <a:solidFill>
                <a:srgbClr val="4D4D4D"/>
              </a:solidFill>
            </a:endParaRPr>
          </a:p>
          <a:p>
            <a:pPr lvl="0">
              <a:buClr>
                <a:srgbClr val="68BD49"/>
              </a:buClr>
            </a:pPr>
            <a:r>
              <a:rPr lang="en-GB" altLang="en-US" dirty="0">
                <a:solidFill>
                  <a:srgbClr val="4D4D4D"/>
                </a:solidFill>
              </a:rPr>
              <a:t>Schools will be required to provide exam boards with an annual statement confirming that the school has taken reasonable steps to secure opportunities for practical work for their students.</a:t>
            </a:r>
          </a:p>
          <a:p>
            <a:pPr lvl="0">
              <a:buClr>
                <a:srgbClr val="68BD49"/>
              </a:buClr>
            </a:pPr>
            <a:r>
              <a:rPr lang="en-GB" altLang="en-US" dirty="0">
                <a:solidFill>
                  <a:srgbClr val="4D4D4D"/>
                </a:solidFill>
              </a:rPr>
              <a:t>We have included </a:t>
            </a:r>
            <a:r>
              <a:rPr lang="en-GB" altLang="en-US" dirty="0" smtClean="0">
                <a:solidFill>
                  <a:srgbClr val="4D4D4D"/>
                </a:solidFill>
              </a:rPr>
              <a:t>in these slides science </a:t>
            </a:r>
            <a:r>
              <a:rPr lang="en-GB" altLang="en-US" dirty="0">
                <a:solidFill>
                  <a:srgbClr val="4D4D4D"/>
                </a:solidFill>
              </a:rPr>
              <a:t>as an example of a subject that will be affected by changes to the way practical work is conducted. As it is a core subject at GCSE these changes will affect most </a:t>
            </a:r>
            <a:r>
              <a:rPr lang="en-GB" altLang="en-US" b="0" dirty="0" smtClean="0">
                <a:solidFill>
                  <a:srgbClr val="4D4D4D"/>
                </a:solidFill>
              </a:rPr>
              <a:t>students. </a:t>
            </a:r>
            <a:r>
              <a:rPr lang="en-GB" altLang="en-US" dirty="0">
                <a:solidFill>
                  <a:srgbClr val="4D4D4D"/>
                </a:solidFill>
              </a:rPr>
              <a:t>There are changes to non-exam assessment in other </a:t>
            </a:r>
            <a:r>
              <a:rPr lang="en-GB" altLang="en-US" b="0" dirty="0">
                <a:solidFill>
                  <a:srgbClr val="4D4D4D"/>
                </a:solidFill>
              </a:rPr>
              <a:t>subjects </a:t>
            </a:r>
            <a:r>
              <a:rPr lang="en-GB" altLang="en-US" b="0" dirty="0" smtClean="0">
                <a:solidFill>
                  <a:srgbClr val="4D4D4D"/>
                </a:solidFill>
              </a:rPr>
              <a:t>too: </a:t>
            </a:r>
            <a:r>
              <a:rPr lang="en-GB" altLang="en-US" b="0" dirty="0">
                <a:solidFill>
                  <a:srgbClr val="4D4D4D"/>
                </a:solidFill>
              </a:rPr>
              <a:t>subject </a:t>
            </a:r>
            <a:r>
              <a:rPr lang="en-GB" altLang="en-US" dirty="0">
                <a:solidFill>
                  <a:srgbClr val="4D4D4D"/>
                </a:solidFill>
              </a:rPr>
              <a:t>teachers are best placed to explain these changes to students, with support from their exam board. </a:t>
            </a:r>
            <a:endParaRPr lang="en-GB" altLang="en-US" dirty="0" smtClean="0">
              <a:solidFill>
                <a:srgbClr val="4D4D4D"/>
              </a:solidFill>
            </a:endParaRPr>
          </a:p>
          <a:p>
            <a:pPr lvl="0">
              <a:buClr>
                <a:srgbClr val="68BD49"/>
              </a:buClr>
            </a:pPr>
            <a:endParaRPr lang="en-GB" altLang="en-US" b="1" dirty="0" smtClean="0">
              <a:solidFill>
                <a:srgbClr val="4D4D4D"/>
              </a:solidFill>
            </a:endParaRPr>
          </a:p>
          <a:p>
            <a:pPr lvl="0">
              <a:buClr>
                <a:srgbClr val="68BD49"/>
              </a:buClr>
            </a:pPr>
            <a:r>
              <a:rPr lang="en-GB" altLang="en-US" b="1" dirty="0" smtClean="0">
                <a:solidFill>
                  <a:srgbClr val="4D4D4D"/>
                </a:solidFill>
              </a:rPr>
              <a:t>A level </a:t>
            </a:r>
          </a:p>
          <a:p>
            <a:pPr lvl="0">
              <a:buClr>
                <a:srgbClr val="68BD49"/>
              </a:buClr>
            </a:pPr>
            <a:r>
              <a:rPr lang="en-GB" altLang="en-US" dirty="0" smtClean="0">
                <a:solidFill>
                  <a:srgbClr val="4D4D4D"/>
                </a:solidFill>
              </a:rPr>
              <a:t>Students undertake at least 12 practical activities in order to develop and demonstrate their competency in practical skills.</a:t>
            </a:r>
          </a:p>
          <a:p>
            <a:pPr lvl="0">
              <a:buClr>
                <a:srgbClr val="68BD49"/>
              </a:buClr>
            </a:pPr>
            <a:r>
              <a:rPr lang="en-GB" altLang="en-US" dirty="0" smtClean="0">
                <a:solidFill>
                  <a:srgbClr val="4D4D4D"/>
                </a:solidFill>
              </a:rPr>
              <a:t>Students will be responsible for recording their practical work. </a:t>
            </a:r>
          </a:p>
          <a:p>
            <a:pPr lvl="0">
              <a:buClr>
                <a:srgbClr val="68BD49"/>
              </a:buClr>
            </a:pPr>
            <a:r>
              <a:rPr lang="en-GB" altLang="en-US" dirty="0" smtClean="0">
                <a:solidFill>
                  <a:srgbClr val="4D4D4D"/>
                </a:solidFill>
              </a:rPr>
              <a:t>Practical work in science is supported by new common practical assessment criteria, that can be found in subject content materials and the specifications published by exam boards. </a:t>
            </a:r>
          </a:p>
          <a:p>
            <a:pPr lvl="0">
              <a:buClr>
                <a:srgbClr val="68BD49"/>
              </a:buClr>
            </a:pPr>
            <a:r>
              <a:rPr lang="en-GB" altLang="en-US" dirty="0" smtClean="0">
                <a:solidFill>
                  <a:srgbClr val="4D4D4D"/>
                </a:solidFill>
              </a:rPr>
              <a:t>Students will get a separate ‘pass’ or ‘not classified’ grade for practical skills – reported separately from their main grade.</a:t>
            </a:r>
          </a:p>
          <a:p>
            <a:pPr lvl="0">
              <a:buClr>
                <a:srgbClr val="68BD49"/>
              </a:buClr>
            </a:pPr>
            <a:r>
              <a:rPr lang="en-GB" altLang="en-US" dirty="0" smtClean="0">
                <a:solidFill>
                  <a:srgbClr val="4D4D4D"/>
                </a:solidFill>
              </a:rPr>
              <a:t>Schools and colleges are required to provide exam boards with an annual statement confirming that they have taken reasonable steps to secure that students have undertaken at least 12 practical activities, and have made a contemporaneous record of their work.</a:t>
            </a:r>
          </a:p>
          <a:p>
            <a:pPr lvl="0">
              <a:buClr>
                <a:srgbClr val="68BD49"/>
              </a:buClr>
            </a:pPr>
            <a:r>
              <a:rPr lang="en-GB" altLang="en-US" dirty="0" smtClean="0">
                <a:solidFill>
                  <a:srgbClr val="4D4D4D"/>
                </a:solidFill>
              </a:rPr>
              <a:t>Exam boards will monitor schools and colleges to check how they provide their students with opportunities to take the practical science assessments and how they assess them. </a:t>
            </a:r>
            <a:endParaRPr lang="en-GB" altLang="en-US" b="1" strike="sngStrike" dirty="0" smtClean="0">
              <a:solidFill>
                <a:srgbClr val="4D4D4D"/>
              </a:solidFill>
            </a:endParaRPr>
          </a:p>
          <a:p>
            <a:pPr lvl="0">
              <a:buClr>
                <a:srgbClr val="68BD49"/>
              </a:buClr>
            </a:pPr>
            <a:r>
              <a:rPr lang="en-GB" altLang="en-US" dirty="0" smtClean="0">
                <a:solidFill>
                  <a:srgbClr val="4D4D4D"/>
                </a:solidFill>
              </a:rPr>
              <a:t>Visits to schools and colleges already underway; this is a joint operation across exam boards. Visits will take place at least every 2 years so all centres will be visited in the first 2 years of their course.</a:t>
            </a:r>
          </a:p>
          <a:p>
            <a:pPr lvl="0">
              <a:buClr>
                <a:srgbClr val="68BD49"/>
              </a:buClr>
            </a:pPr>
            <a:endParaRPr lang="en-GB" altLang="en-US" b="1" dirty="0" smtClean="0">
              <a:solidFill>
                <a:srgbClr val="4D4D4D"/>
              </a:solidFill>
            </a:endParaRPr>
          </a:p>
          <a:p>
            <a:pPr lvl="0">
              <a:buClr>
                <a:srgbClr val="68BD49"/>
              </a:buClr>
            </a:pPr>
            <a:r>
              <a:rPr lang="en-GB" altLang="en-US" b="1" dirty="0" smtClean="0">
                <a:solidFill>
                  <a:srgbClr val="4D4D4D"/>
                </a:solidFill>
              </a:rPr>
              <a:t>AS level</a:t>
            </a:r>
            <a:r>
              <a:rPr lang="en-GB" altLang="en-US" b="1" baseline="0" dirty="0" smtClean="0">
                <a:solidFill>
                  <a:srgbClr val="4D4D4D"/>
                </a:solidFill>
              </a:rPr>
              <a:t> </a:t>
            </a:r>
            <a:endParaRPr lang="en-GB" altLang="en-US" b="1" dirty="0" smtClean="0">
              <a:solidFill>
                <a:srgbClr val="4D4D4D"/>
              </a:solidFill>
            </a:endParaRPr>
          </a:p>
          <a:p>
            <a:pPr marL="0" marR="0" lvl="0" indent="0" algn="l" defTabSz="914400" rtl="0" eaLnBrk="0" fontAlgn="base" latinLnBrk="0" hangingPunct="0">
              <a:lnSpc>
                <a:spcPct val="100000"/>
              </a:lnSpc>
              <a:spcBef>
                <a:spcPct val="30000"/>
              </a:spcBef>
              <a:spcAft>
                <a:spcPct val="0"/>
              </a:spcAft>
              <a:buClr>
                <a:srgbClr val="68BD49"/>
              </a:buClr>
              <a:buSzTx/>
              <a:buFontTx/>
              <a:buNone/>
              <a:tabLst/>
              <a:defRPr/>
            </a:pPr>
            <a:r>
              <a:rPr lang="en-GB" altLang="en-US" dirty="0" smtClean="0">
                <a:solidFill>
                  <a:srgbClr val="4D4D4D"/>
                </a:solidFill>
              </a:rPr>
              <a:t>As with the A level, students will undertake</a:t>
            </a:r>
            <a:r>
              <a:rPr lang="en-GB" altLang="en-US" baseline="0" dirty="0" smtClean="0">
                <a:solidFill>
                  <a:srgbClr val="4D4D4D"/>
                </a:solidFill>
              </a:rPr>
              <a:t> practical activities </a:t>
            </a:r>
            <a:r>
              <a:rPr lang="en-GB" altLang="en-US" dirty="0" smtClean="0">
                <a:solidFill>
                  <a:srgbClr val="4D4D4D"/>
                </a:solidFill>
              </a:rPr>
              <a:t>to develop their understanding of practical techniques.</a:t>
            </a:r>
            <a:r>
              <a:rPr lang="en-GB" altLang="en-US" baseline="0" dirty="0" smtClean="0">
                <a:solidFill>
                  <a:srgbClr val="4D4D4D"/>
                </a:solidFill>
              </a:rPr>
              <a:t> This will be </a:t>
            </a:r>
            <a:r>
              <a:rPr lang="en-GB" altLang="en-US" dirty="0" smtClean="0">
                <a:solidFill>
                  <a:srgbClr val="4D4D4D"/>
                </a:solidFill>
              </a:rPr>
              <a:t>not be reported separated but</a:t>
            </a:r>
            <a:r>
              <a:rPr lang="en-GB" altLang="en-US" baseline="0" dirty="0" smtClean="0">
                <a:solidFill>
                  <a:srgbClr val="4D4D4D"/>
                </a:solidFill>
              </a:rPr>
              <a:t> will be </a:t>
            </a:r>
            <a:r>
              <a:rPr lang="en-GB" altLang="en-US" dirty="0" smtClean="0">
                <a:solidFill>
                  <a:srgbClr val="4D4D4D"/>
                </a:solidFill>
              </a:rPr>
              <a:t>assessed as part of the written exam, and their performance in this aspect will be included in their overall grade.  The written </a:t>
            </a:r>
            <a:r>
              <a:rPr lang="en-GB" altLang="en-US" sz="1200" kern="0" dirty="0" smtClean="0"/>
              <a:t>questions about practical work make up at least 15% of the total marks for the qualification. </a:t>
            </a:r>
            <a:endParaRPr lang="en-GB" altLang="en-US" dirty="0" smtClean="0">
              <a:solidFill>
                <a:srgbClr val="4D4D4D"/>
              </a:solidFill>
            </a:endParaRPr>
          </a:p>
          <a:p>
            <a:pPr lvl="0">
              <a:buClr>
                <a:srgbClr val="68BD49"/>
              </a:buClr>
            </a:pPr>
            <a:endParaRPr lang="en-GB" altLang="en-US" b="0" dirty="0" smtClean="0">
              <a:solidFill>
                <a:srgbClr val="4D4D4D"/>
              </a:solidFill>
            </a:endParaRPr>
          </a:p>
          <a:p>
            <a:pPr marL="0" marR="0" lvl="0" indent="0" algn="l" defTabSz="914400" rtl="0" eaLnBrk="0" fontAlgn="base" latinLnBrk="0" hangingPunct="0">
              <a:lnSpc>
                <a:spcPct val="100000"/>
              </a:lnSpc>
              <a:spcBef>
                <a:spcPct val="30000"/>
              </a:spcBef>
              <a:spcAft>
                <a:spcPct val="0"/>
              </a:spcAft>
              <a:buClr>
                <a:srgbClr val="68BD49"/>
              </a:buClr>
              <a:buSzTx/>
              <a:buFontTx/>
              <a:buNone/>
              <a:tabLst/>
              <a:defRPr/>
            </a:pPr>
            <a:r>
              <a:rPr lang="en-US" altLang="en-US" b="1" dirty="0" smtClean="0">
                <a:solidFill>
                  <a:srgbClr val="4D4D4D"/>
                </a:solidFill>
              </a:rPr>
              <a:t>In May 2018</a:t>
            </a:r>
            <a:r>
              <a:rPr lang="en-US" altLang="en-US" dirty="0" smtClean="0">
                <a:solidFill>
                  <a:srgbClr val="4D4D4D"/>
                </a:solidFill>
              </a:rPr>
              <a:t> Ofqual</a:t>
            </a:r>
            <a:r>
              <a:rPr lang="en-US" altLang="en-US" baseline="0" dirty="0" smtClean="0">
                <a:solidFill>
                  <a:srgbClr val="4D4D4D"/>
                </a:solidFill>
              </a:rPr>
              <a:t> </a:t>
            </a:r>
            <a:r>
              <a:rPr lang="en-US" altLang="en-US" dirty="0" smtClean="0">
                <a:solidFill>
                  <a:srgbClr val="4D4D4D"/>
                </a:solidFill>
              </a:rPr>
              <a:t>published research into </a:t>
            </a:r>
            <a:r>
              <a:rPr lang="en-GB" sz="1200" b="0" i="0" kern="1200" dirty="0" smtClean="0">
                <a:solidFill>
                  <a:schemeClr val="tx1"/>
                </a:solidFill>
                <a:effectLst/>
                <a:latin typeface="Arial" charset="0"/>
                <a:ea typeface="+mn-ea"/>
                <a:cs typeface="+mn-cs"/>
              </a:rPr>
              <a:t>students’</a:t>
            </a:r>
            <a:r>
              <a:rPr lang="en-GB" sz="1200" b="0" i="0" kern="1200" baseline="0" dirty="0" smtClean="0">
                <a:solidFill>
                  <a:schemeClr val="tx1"/>
                </a:solidFill>
                <a:effectLst/>
                <a:latin typeface="Arial" charset="0"/>
                <a:ea typeface="+mn-ea"/>
                <a:cs typeface="+mn-cs"/>
              </a:rPr>
              <a:t> practical skills. </a:t>
            </a:r>
            <a:r>
              <a:rPr lang="en-GB" altLang="en-US" sz="1200" b="0" i="0" kern="1200" baseline="0" dirty="0" smtClean="0">
                <a:solidFill>
                  <a:schemeClr val="tx1"/>
                </a:solidFill>
                <a:effectLst/>
                <a:latin typeface="Arial" charset="0"/>
                <a:ea typeface="+mn-ea"/>
                <a:cs typeface="+mn-cs"/>
              </a:rPr>
              <a:t>More information can be found here: https://www.gov.uk/government/news/a-level-biology-students-show-stronger-practical-skills </a:t>
            </a:r>
            <a:endParaRPr lang="en-US" altLang="en-US" dirty="0" smtClean="0">
              <a:solidFill>
                <a:srgbClr val="4D4D4D"/>
              </a:solidFill>
            </a:endParaRPr>
          </a:p>
          <a:p>
            <a:pPr lvl="0">
              <a:buClr>
                <a:srgbClr val="68BD49"/>
              </a:buClr>
            </a:pPr>
            <a:endParaRPr lang="en-GB" altLang="en-US" b="1" dirty="0" smtClean="0">
              <a:solidFill>
                <a:srgbClr val="4D4D4D"/>
              </a:solidFill>
            </a:endParaRPr>
          </a:p>
          <a:p>
            <a:pPr lvl="0">
              <a:buClr>
                <a:srgbClr val="68BD49"/>
              </a:buClr>
            </a:pPr>
            <a:endParaRPr lang="en-US" altLang="en-US" dirty="0">
              <a:solidFill>
                <a:srgbClr val="4D4D4D"/>
              </a:solidFill>
            </a:endParaRPr>
          </a:p>
        </p:txBody>
      </p:sp>
    </p:spTree>
    <p:extLst>
      <p:ext uri="{BB962C8B-B14F-4D97-AF65-F5344CB8AC3E}">
        <p14:creationId xmlns:p14="http://schemas.microsoft.com/office/powerpoint/2010/main" val="35493857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3171" indent="-285835" eaLnBrk="0" hangingPunct="0">
              <a:defRPr>
                <a:solidFill>
                  <a:schemeClr val="tx1"/>
                </a:solidFill>
                <a:latin typeface="Arial" charset="0"/>
              </a:defRPr>
            </a:lvl2pPr>
            <a:lvl3pPr marL="1143340" indent="-228668" eaLnBrk="0" hangingPunct="0">
              <a:defRPr>
                <a:solidFill>
                  <a:schemeClr val="tx1"/>
                </a:solidFill>
                <a:latin typeface="Arial" charset="0"/>
              </a:defRPr>
            </a:lvl3pPr>
            <a:lvl4pPr marL="1600676" indent="-228668" eaLnBrk="0" hangingPunct="0">
              <a:defRPr>
                <a:solidFill>
                  <a:schemeClr val="tx1"/>
                </a:solidFill>
                <a:latin typeface="Arial" charset="0"/>
              </a:defRPr>
            </a:lvl4pPr>
            <a:lvl5pPr marL="2058012" indent="-228668" eaLnBrk="0" hangingPunct="0">
              <a:defRPr>
                <a:solidFill>
                  <a:schemeClr val="tx1"/>
                </a:solidFill>
                <a:latin typeface="Arial" charset="0"/>
              </a:defRPr>
            </a:lvl5pPr>
            <a:lvl6pPr marL="2515348" indent="-228668" eaLnBrk="0" fontAlgn="base" hangingPunct="0">
              <a:spcBef>
                <a:spcPct val="0"/>
              </a:spcBef>
              <a:spcAft>
                <a:spcPct val="0"/>
              </a:spcAft>
              <a:defRPr>
                <a:solidFill>
                  <a:schemeClr val="tx1"/>
                </a:solidFill>
                <a:latin typeface="Arial" charset="0"/>
              </a:defRPr>
            </a:lvl6pPr>
            <a:lvl7pPr marL="2972684" indent="-228668" eaLnBrk="0" fontAlgn="base" hangingPunct="0">
              <a:spcBef>
                <a:spcPct val="0"/>
              </a:spcBef>
              <a:spcAft>
                <a:spcPct val="0"/>
              </a:spcAft>
              <a:defRPr>
                <a:solidFill>
                  <a:schemeClr val="tx1"/>
                </a:solidFill>
                <a:latin typeface="Arial" charset="0"/>
              </a:defRPr>
            </a:lvl7pPr>
            <a:lvl8pPr marL="3430021" indent="-228668" eaLnBrk="0" fontAlgn="base" hangingPunct="0">
              <a:spcBef>
                <a:spcPct val="0"/>
              </a:spcBef>
              <a:spcAft>
                <a:spcPct val="0"/>
              </a:spcAft>
              <a:defRPr>
                <a:solidFill>
                  <a:schemeClr val="tx1"/>
                </a:solidFill>
                <a:latin typeface="Arial" charset="0"/>
              </a:defRPr>
            </a:lvl8pPr>
            <a:lvl9pPr marL="3887356" indent="-228668" eaLnBrk="0" fontAlgn="base" hangingPunct="0">
              <a:spcBef>
                <a:spcPct val="0"/>
              </a:spcBef>
              <a:spcAft>
                <a:spcPct val="0"/>
              </a:spcAft>
              <a:defRPr>
                <a:solidFill>
                  <a:schemeClr val="tx1"/>
                </a:solidFill>
                <a:latin typeface="Arial" charset="0"/>
              </a:defRPr>
            </a:lvl9pPr>
          </a:lstStyle>
          <a:p>
            <a:pPr eaLnBrk="1" hangingPunct="1"/>
            <a:fld id="{EF28EC0C-141E-4E8A-803B-8EDECA654ECB}" type="slidenum">
              <a:rPr lang="en-GB" altLang="en-US" smtClean="0"/>
              <a:pPr eaLnBrk="1" hangingPunct="1"/>
              <a:t>13</a:t>
            </a:fld>
            <a:endParaRPr lang="en-GB" altLang="en-US" dirty="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lvl="0">
              <a:buClr>
                <a:srgbClr val="68BD49"/>
              </a:buClr>
            </a:pPr>
            <a:endParaRPr lang="en-US" altLang="en-US" dirty="0"/>
          </a:p>
        </p:txBody>
      </p:sp>
    </p:spTree>
    <p:extLst>
      <p:ext uri="{BB962C8B-B14F-4D97-AF65-F5344CB8AC3E}">
        <p14:creationId xmlns:p14="http://schemas.microsoft.com/office/powerpoint/2010/main" val="14600774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Further information about our latest</a:t>
            </a:r>
            <a:r>
              <a:rPr lang="en-GB" baseline="0" dirty="0" smtClean="0"/>
              <a:t> perception survey work is available at: https://www.gov.uk/government/statistics/perceptions-of-a-levels-gcses-and-other-qualifications-wave-16 </a:t>
            </a:r>
            <a:endParaRPr lang="en-GB" dirty="0"/>
          </a:p>
        </p:txBody>
      </p:sp>
      <p:sp>
        <p:nvSpPr>
          <p:cNvPr id="4" name="Slide Number Placeholder 3"/>
          <p:cNvSpPr>
            <a:spLocks noGrp="1"/>
          </p:cNvSpPr>
          <p:nvPr>
            <p:ph type="sldNum" sz="quarter" idx="10"/>
          </p:nvPr>
        </p:nvSpPr>
        <p:spPr/>
        <p:txBody>
          <a:bodyPr/>
          <a:lstStyle/>
          <a:p>
            <a:fld id="{ACD30C55-053B-4B45-A537-EB90960D3A22}" type="slidenum">
              <a:rPr lang="en-GB" altLang="en-US" smtClean="0"/>
              <a:pPr/>
              <a:t>14</a:t>
            </a:fld>
            <a:endParaRPr lang="en-GB" altLang="en-US"/>
          </a:p>
        </p:txBody>
      </p:sp>
    </p:spTree>
    <p:extLst>
      <p:ext uri="{BB962C8B-B14F-4D97-AF65-F5344CB8AC3E}">
        <p14:creationId xmlns:p14="http://schemas.microsoft.com/office/powerpoint/2010/main" val="11312029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CD30C55-053B-4B45-A537-EB90960D3A22}" type="slidenum">
              <a:rPr lang="en-GB" altLang="en-US" smtClean="0"/>
              <a:pPr/>
              <a:t>18</a:t>
            </a:fld>
            <a:endParaRPr lang="en-GB" altLang="en-US"/>
          </a:p>
        </p:txBody>
      </p:sp>
    </p:spTree>
    <p:extLst>
      <p:ext uri="{BB962C8B-B14F-4D97-AF65-F5344CB8AC3E}">
        <p14:creationId xmlns:p14="http://schemas.microsoft.com/office/powerpoint/2010/main" val="6157190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a:p>
            <a:endParaRPr lang="en-GB" dirty="0"/>
          </a:p>
        </p:txBody>
      </p:sp>
      <p:sp>
        <p:nvSpPr>
          <p:cNvPr id="4" name="Slide Number Placeholder 3"/>
          <p:cNvSpPr>
            <a:spLocks noGrp="1"/>
          </p:cNvSpPr>
          <p:nvPr>
            <p:ph type="sldNum" sz="quarter" idx="10"/>
          </p:nvPr>
        </p:nvSpPr>
        <p:spPr/>
        <p:txBody>
          <a:bodyPr/>
          <a:lstStyle/>
          <a:p>
            <a:fld id="{ACD30C55-053B-4B45-A537-EB90960D3A22}" type="slidenum">
              <a:rPr lang="en-GB" altLang="en-US" smtClean="0"/>
              <a:pPr/>
              <a:t>2</a:t>
            </a:fld>
            <a:endParaRPr lang="en-GB" altLang="en-US" dirty="0"/>
          </a:p>
        </p:txBody>
      </p:sp>
    </p:spTree>
    <p:extLst>
      <p:ext uri="{BB962C8B-B14F-4D97-AF65-F5344CB8AC3E}">
        <p14:creationId xmlns:p14="http://schemas.microsoft.com/office/powerpoint/2010/main" val="14746002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GCSEs – c.5.5m GCSEs awarded each year</a:t>
            </a:r>
          </a:p>
          <a:p>
            <a:pPr marL="0" indent="0">
              <a:buNone/>
            </a:pPr>
            <a:endParaRPr lang="en-GB" dirty="0" smtClean="0"/>
          </a:p>
          <a:p>
            <a:r>
              <a:rPr lang="en-GB" dirty="0" smtClean="0"/>
              <a:t>AS and A levels – c.2.2m awarded </a:t>
            </a:r>
            <a:r>
              <a:rPr lang="en-GB" dirty="0" smtClean="0"/>
              <a:t>each year</a:t>
            </a:r>
          </a:p>
          <a:p>
            <a:endParaRPr lang="en-GB" dirty="0" smtClean="0"/>
          </a:p>
        </p:txBody>
      </p:sp>
      <p:sp>
        <p:nvSpPr>
          <p:cNvPr id="4" name="Slide Number Placeholder 3"/>
          <p:cNvSpPr>
            <a:spLocks noGrp="1"/>
          </p:cNvSpPr>
          <p:nvPr>
            <p:ph type="sldNum" sz="quarter" idx="10"/>
          </p:nvPr>
        </p:nvSpPr>
        <p:spPr/>
        <p:txBody>
          <a:bodyPr/>
          <a:lstStyle/>
          <a:p>
            <a:fld id="{ACD30C55-053B-4B45-A537-EB90960D3A22}" type="slidenum">
              <a:rPr lang="en-GB" altLang="en-US" smtClean="0"/>
              <a:pPr/>
              <a:t>3</a:t>
            </a:fld>
            <a:endParaRPr lang="en-GB" altLang="en-US"/>
          </a:p>
        </p:txBody>
      </p:sp>
    </p:spTree>
    <p:extLst>
      <p:ext uri="{BB962C8B-B14F-4D97-AF65-F5344CB8AC3E}">
        <p14:creationId xmlns:p14="http://schemas.microsoft.com/office/powerpoint/2010/main" val="31044518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xfrm>
            <a:off x="44450" y="739775"/>
            <a:ext cx="6581775" cy="370363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xfrm>
            <a:off x="159188" y="4507387"/>
            <a:ext cx="6350713" cy="536527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592"/>
              </a:spcBef>
              <a:spcAft>
                <a:spcPts val="592"/>
              </a:spcAft>
            </a:pPr>
            <a:r>
              <a:rPr lang="en-GB" altLang="en-US" b="1" dirty="0">
                <a:solidFill>
                  <a:srgbClr val="4D4D4D"/>
                </a:solidFill>
              </a:rPr>
              <a:t>What is happening? </a:t>
            </a:r>
            <a:endParaRPr lang="en-US" altLang="en-US" b="1" dirty="0">
              <a:solidFill>
                <a:srgbClr val="4D4D4D"/>
              </a:solidFill>
            </a:endParaRPr>
          </a:p>
          <a:p>
            <a:pPr defTabSz="902895" eaLnBrk="1" hangingPunct="1">
              <a:spcBef>
                <a:spcPts val="592"/>
              </a:spcBef>
              <a:spcAft>
                <a:spcPts val="592"/>
              </a:spcAft>
              <a:defRPr/>
            </a:pPr>
            <a:r>
              <a:rPr lang="en-GB" altLang="en-US" b="0" dirty="0" smtClean="0">
                <a:solidFill>
                  <a:srgbClr val="4D4D4D"/>
                </a:solidFill>
              </a:rPr>
              <a:t>GCSEs are in the process of being </a:t>
            </a:r>
            <a:r>
              <a:rPr lang="en-GB" altLang="en-US" b="0" dirty="0">
                <a:solidFill>
                  <a:srgbClr val="4D4D4D"/>
                </a:solidFill>
              </a:rPr>
              <a:t>reformed, taught and </a:t>
            </a:r>
            <a:r>
              <a:rPr lang="en-GB" altLang="en-US" b="0" dirty="0" smtClean="0">
                <a:solidFill>
                  <a:srgbClr val="4D4D4D"/>
                </a:solidFill>
              </a:rPr>
              <a:t>awarded</a:t>
            </a:r>
            <a:r>
              <a:rPr lang="en-GB" altLang="en-US" b="0" baseline="0" dirty="0" smtClean="0">
                <a:solidFill>
                  <a:srgbClr val="4D4D4D"/>
                </a:solidFill>
              </a:rPr>
              <a:t> as shown in the table above. The last phase of the reformed qualifications will be available in schools from September 2018.</a:t>
            </a:r>
            <a:endParaRPr lang="en-US" altLang="en-US" b="0" u="sng" strike="sngStrike" dirty="0">
              <a:solidFill>
                <a:srgbClr val="4D4D4D"/>
              </a:solidFill>
            </a:endParaRPr>
          </a:p>
          <a:p>
            <a:pPr>
              <a:spcBef>
                <a:spcPts val="592"/>
              </a:spcBef>
              <a:spcAft>
                <a:spcPts val="592"/>
              </a:spcAft>
            </a:pPr>
            <a:endParaRPr lang="en-GB" b="0" dirty="0" smtClean="0">
              <a:solidFill>
                <a:srgbClr val="4D4D4D"/>
              </a:solidFill>
            </a:endParaRPr>
          </a:p>
          <a:p>
            <a:pPr marL="0" marR="0" lvl="0" indent="0" algn="l" defTabSz="914400" rtl="0" eaLnBrk="0" fontAlgn="base" latinLnBrk="0" hangingPunct="0">
              <a:lnSpc>
                <a:spcPct val="100000"/>
              </a:lnSpc>
              <a:spcBef>
                <a:spcPts val="592"/>
              </a:spcBef>
              <a:spcAft>
                <a:spcPts val="592"/>
              </a:spcAft>
              <a:buClrTx/>
              <a:buSzTx/>
              <a:buFontTx/>
              <a:buNone/>
              <a:tabLst/>
              <a:defRPr/>
            </a:pPr>
            <a:r>
              <a:rPr lang="en-GB" b="0" dirty="0" smtClean="0">
                <a:solidFill>
                  <a:srgbClr val="4D4D4D"/>
                </a:solidFill>
              </a:rPr>
              <a:t>Some GCSE subjects have not been reformed and will not be continuing. For a full list of these subjects please see here: </a:t>
            </a:r>
            <a:r>
              <a:rPr lang="en-GB" b="0" u="sng" dirty="0" smtClean="0">
                <a:solidFill>
                  <a:srgbClr val="00B0F0"/>
                </a:solidFill>
              </a:rPr>
              <a:t>https://www.gov.uk/government/publications/gcse-as-and-a-level-subjects-that-are-not-being-reformed</a:t>
            </a:r>
            <a:endParaRPr lang="en-GB" b="0" u="sng" baseline="0" dirty="0">
              <a:solidFill>
                <a:srgbClr val="00B0F0"/>
              </a:solidFill>
            </a:endParaRPr>
          </a:p>
          <a:p>
            <a:pPr>
              <a:spcBef>
                <a:spcPts val="592"/>
              </a:spcBef>
              <a:spcAft>
                <a:spcPts val="592"/>
              </a:spcAft>
            </a:pPr>
            <a:endParaRPr lang="en-GB" b="0" dirty="0" smtClean="0">
              <a:solidFill>
                <a:srgbClr val="4D4D4D"/>
              </a:solidFill>
            </a:endParaRPr>
          </a:p>
          <a:p>
            <a:pPr>
              <a:spcBef>
                <a:spcPts val="592"/>
              </a:spcBef>
              <a:spcAft>
                <a:spcPts val="592"/>
              </a:spcAft>
            </a:pPr>
            <a:r>
              <a:rPr lang="en-GB" b="0" dirty="0" smtClean="0">
                <a:solidFill>
                  <a:srgbClr val="4D4D4D"/>
                </a:solidFill>
              </a:rPr>
              <a:t>Exam </a:t>
            </a:r>
            <a:r>
              <a:rPr lang="en-GB" b="0" dirty="0">
                <a:solidFill>
                  <a:srgbClr val="4D4D4D"/>
                </a:solidFill>
              </a:rPr>
              <a:t>certificates awarded in 2017, 2018 and 2019 </a:t>
            </a:r>
            <a:r>
              <a:rPr lang="en-GB" b="0" dirty="0" smtClean="0">
                <a:solidFill>
                  <a:srgbClr val="4D4D4D"/>
                </a:solidFill>
              </a:rPr>
              <a:t>may have a mixture </a:t>
            </a:r>
            <a:r>
              <a:rPr lang="en-GB" b="0" dirty="0">
                <a:solidFill>
                  <a:srgbClr val="4D4D4D"/>
                </a:solidFill>
              </a:rPr>
              <a:t>of numbers and letters on </a:t>
            </a:r>
            <a:r>
              <a:rPr lang="en-GB" b="0" dirty="0" smtClean="0">
                <a:solidFill>
                  <a:srgbClr val="4D4D4D"/>
                </a:solidFill>
              </a:rPr>
              <a:t>them,</a:t>
            </a:r>
            <a:r>
              <a:rPr lang="en-GB" b="0" baseline="0" dirty="0" smtClean="0">
                <a:solidFill>
                  <a:srgbClr val="4D4D4D"/>
                </a:solidFill>
              </a:rPr>
              <a:t> depending on the mix of subjects the student has taken.</a:t>
            </a:r>
            <a:r>
              <a:rPr lang="en-GB" b="0" dirty="0" smtClean="0">
                <a:solidFill>
                  <a:srgbClr val="4D4D4D"/>
                </a:solidFill>
              </a:rPr>
              <a:t> </a:t>
            </a:r>
            <a:endParaRPr lang="en-GB" b="0" dirty="0"/>
          </a:p>
        </p:txBody>
      </p:sp>
    </p:spTree>
    <p:extLst>
      <p:ext uri="{BB962C8B-B14F-4D97-AF65-F5344CB8AC3E}">
        <p14:creationId xmlns:p14="http://schemas.microsoft.com/office/powerpoint/2010/main" val="12233414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itchFamily="34" charset="0"/>
              </a:defRPr>
            </a:lvl1pPr>
            <a:lvl2pPr marL="734701" indent="-282578">
              <a:spcBef>
                <a:spcPct val="30000"/>
              </a:spcBef>
              <a:defRPr sz="1200">
                <a:solidFill>
                  <a:schemeClr val="tx1"/>
                </a:solidFill>
                <a:latin typeface="Arial" pitchFamily="34" charset="0"/>
              </a:defRPr>
            </a:lvl2pPr>
            <a:lvl3pPr marL="1130311" indent="-226063">
              <a:spcBef>
                <a:spcPct val="30000"/>
              </a:spcBef>
              <a:defRPr sz="1200">
                <a:solidFill>
                  <a:schemeClr val="tx1"/>
                </a:solidFill>
                <a:latin typeface="Arial" pitchFamily="34" charset="0"/>
              </a:defRPr>
            </a:lvl3pPr>
            <a:lvl4pPr marL="1582436" indent="-226063">
              <a:spcBef>
                <a:spcPct val="30000"/>
              </a:spcBef>
              <a:defRPr sz="1200">
                <a:solidFill>
                  <a:schemeClr val="tx1"/>
                </a:solidFill>
                <a:latin typeface="Arial" pitchFamily="34" charset="0"/>
              </a:defRPr>
            </a:lvl4pPr>
            <a:lvl5pPr marL="2034560" indent="-226063">
              <a:spcBef>
                <a:spcPct val="30000"/>
              </a:spcBef>
              <a:defRPr sz="1200">
                <a:solidFill>
                  <a:schemeClr val="tx1"/>
                </a:solidFill>
                <a:latin typeface="Arial" pitchFamily="34" charset="0"/>
              </a:defRPr>
            </a:lvl5pPr>
            <a:lvl6pPr marL="2486685" indent="-226063" eaLnBrk="0" fontAlgn="base" hangingPunct="0">
              <a:spcBef>
                <a:spcPct val="30000"/>
              </a:spcBef>
              <a:spcAft>
                <a:spcPct val="0"/>
              </a:spcAft>
              <a:defRPr sz="1200">
                <a:solidFill>
                  <a:schemeClr val="tx1"/>
                </a:solidFill>
                <a:latin typeface="Arial" pitchFamily="34" charset="0"/>
              </a:defRPr>
            </a:lvl6pPr>
            <a:lvl7pPr marL="2938810" indent="-226063" eaLnBrk="0" fontAlgn="base" hangingPunct="0">
              <a:spcBef>
                <a:spcPct val="30000"/>
              </a:spcBef>
              <a:spcAft>
                <a:spcPct val="0"/>
              </a:spcAft>
              <a:defRPr sz="1200">
                <a:solidFill>
                  <a:schemeClr val="tx1"/>
                </a:solidFill>
                <a:latin typeface="Arial" pitchFamily="34" charset="0"/>
              </a:defRPr>
            </a:lvl7pPr>
            <a:lvl8pPr marL="3390934" indent="-226063" eaLnBrk="0" fontAlgn="base" hangingPunct="0">
              <a:spcBef>
                <a:spcPct val="30000"/>
              </a:spcBef>
              <a:spcAft>
                <a:spcPct val="0"/>
              </a:spcAft>
              <a:defRPr sz="1200">
                <a:solidFill>
                  <a:schemeClr val="tx1"/>
                </a:solidFill>
                <a:latin typeface="Arial" pitchFamily="34" charset="0"/>
              </a:defRPr>
            </a:lvl8pPr>
            <a:lvl9pPr marL="3843058" indent="-226063" eaLnBrk="0" fontAlgn="base" hangingPunct="0">
              <a:spcBef>
                <a:spcPct val="30000"/>
              </a:spcBef>
              <a:spcAft>
                <a:spcPct val="0"/>
              </a:spcAft>
              <a:defRPr sz="1200">
                <a:solidFill>
                  <a:schemeClr val="tx1"/>
                </a:solidFill>
                <a:latin typeface="Arial" pitchFamily="34" charset="0"/>
              </a:defRPr>
            </a:lvl9pPr>
          </a:lstStyle>
          <a:p>
            <a:pPr>
              <a:spcBef>
                <a:spcPct val="0"/>
              </a:spcBef>
            </a:pPr>
            <a:fld id="{C4F455A0-1FA8-4CE0-A249-11068155F16C}" type="slidenum">
              <a:rPr lang="en-GB" altLang="en-US"/>
              <a:pPr>
                <a:spcBef>
                  <a:spcPct val="0"/>
                </a:spcBef>
              </a:pPr>
              <a:t>5</a:t>
            </a:fld>
            <a:endParaRPr lang="en-GB" altLang="en-US" dirty="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xfrm>
            <a:off x="159188" y="4507388"/>
            <a:ext cx="6350713" cy="5365275"/>
          </a:xfrm>
          <a:noFill/>
        </p:spPr>
        <p:txBody>
          <a:bodyPr/>
          <a:lstStyle/>
          <a:p>
            <a:pPr defTabSz="902895" eaLnBrk="1" hangingPunct="1">
              <a:spcBef>
                <a:spcPts val="592"/>
              </a:spcBef>
              <a:spcAft>
                <a:spcPts val="592"/>
              </a:spcAft>
              <a:defRPr/>
            </a:pPr>
            <a:r>
              <a:rPr lang="en-GB" b="1" dirty="0" smtClean="0">
                <a:solidFill>
                  <a:srgbClr val="4D4D4D"/>
                </a:solidFill>
              </a:rPr>
              <a:t>Content</a:t>
            </a:r>
            <a:r>
              <a:rPr lang="en-GB" dirty="0" smtClean="0">
                <a:solidFill>
                  <a:srgbClr val="4D4D4D"/>
                </a:solidFill>
              </a:rPr>
              <a:t> – </a:t>
            </a:r>
            <a:r>
              <a:rPr lang="en-GB" i="0" dirty="0" smtClean="0">
                <a:solidFill>
                  <a:srgbClr val="4D4D4D"/>
                </a:solidFill>
              </a:rPr>
              <a:t>GCSEs </a:t>
            </a:r>
            <a:r>
              <a:rPr lang="en-GB" i="0" strike="noStrike" dirty="0" smtClean="0">
                <a:solidFill>
                  <a:srgbClr val="4D4D4D"/>
                </a:solidFill>
              </a:rPr>
              <a:t>have been </a:t>
            </a:r>
            <a:r>
              <a:rPr lang="en-GB" i="0" dirty="0" smtClean="0">
                <a:solidFill>
                  <a:srgbClr val="4D4D4D"/>
                </a:solidFill>
              </a:rPr>
              <a:t>reformed to make them more rigorous. They will still be suitable for a wide range of abilities</a:t>
            </a:r>
            <a:r>
              <a:rPr lang="en-GB" b="1" i="0" dirty="0" smtClean="0">
                <a:solidFill>
                  <a:srgbClr val="4D4D4D"/>
                </a:solidFill>
              </a:rPr>
              <a:t> </a:t>
            </a:r>
            <a:r>
              <a:rPr lang="en-GB" i="0" dirty="0" smtClean="0">
                <a:solidFill>
                  <a:srgbClr val="4D4D4D"/>
                </a:solidFill>
              </a:rPr>
              <a:t>but syllabuses will include more challenging, knowledge-based </a:t>
            </a:r>
            <a:r>
              <a:rPr lang="en-GB" i="0" strike="noStrike" dirty="0" smtClean="0">
                <a:solidFill>
                  <a:srgbClr val="4D4D4D"/>
                </a:solidFill>
              </a:rPr>
              <a:t>content.</a:t>
            </a:r>
            <a:r>
              <a:rPr lang="en-GB" i="0" strike="noStrike" baseline="0" dirty="0" smtClean="0">
                <a:solidFill>
                  <a:srgbClr val="4D4D4D"/>
                </a:solidFill>
              </a:rPr>
              <a:t> </a:t>
            </a:r>
            <a:r>
              <a:rPr lang="en-GB" i="0" strike="noStrike" dirty="0" smtClean="0">
                <a:solidFill>
                  <a:srgbClr val="4D4D4D"/>
                </a:solidFill>
              </a:rPr>
              <a:t>Assessments</a:t>
            </a:r>
            <a:r>
              <a:rPr lang="en-GB" i="0" dirty="0" smtClean="0">
                <a:solidFill>
                  <a:srgbClr val="4D4D4D"/>
                </a:solidFill>
              </a:rPr>
              <a:t> have been changed to reflect the full ability range </a:t>
            </a:r>
            <a:r>
              <a:rPr lang="en-GB" i="0" strike="noStrike" dirty="0" smtClean="0">
                <a:solidFill>
                  <a:srgbClr val="4D4D4D"/>
                </a:solidFill>
              </a:rPr>
              <a:t>to </a:t>
            </a:r>
            <a:r>
              <a:rPr lang="en-GB" i="0" dirty="0" smtClean="0">
                <a:solidFill>
                  <a:srgbClr val="4D4D4D"/>
                </a:solidFill>
              </a:rPr>
              <a:t>identify and reward the highest performers. </a:t>
            </a:r>
            <a:r>
              <a:rPr lang="en-GB" i="0" baseline="0" dirty="0" smtClean="0">
                <a:solidFill>
                  <a:srgbClr val="4D4D4D"/>
                </a:solidFill>
              </a:rPr>
              <a:t>Changes to the content vary by subject.  </a:t>
            </a:r>
          </a:p>
          <a:p>
            <a:pPr defTabSz="902895" eaLnBrk="1" hangingPunct="1">
              <a:spcBef>
                <a:spcPts val="592"/>
              </a:spcBef>
              <a:spcAft>
                <a:spcPts val="592"/>
              </a:spcAft>
              <a:defRPr/>
            </a:pPr>
            <a:endParaRPr lang="en-GB" baseline="0" dirty="0" smtClean="0">
              <a:solidFill>
                <a:srgbClr val="4D4D4D"/>
              </a:solidFill>
            </a:endParaRPr>
          </a:p>
          <a:p>
            <a:pPr defTabSz="904249" eaLnBrk="1" hangingPunct="1">
              <a:spcBef>
                <a:spcPts val="593"/>
              </a:spcBef>
              <a:spcAft>
                <a:spcPts val="593"/>
              </a:spcAft>
              <a:defRPr/>
            </a:pPr>
            <a:r>
              <a:rPr lang="en-GB" i="0" baseline="0" dirty="0" smtClean="0">
                <a:solidFill>
                  <a:srgbClr val="4D4D4D"/>
                </a:solidFill>
              </a:rPr>
              <a:t>The Department for Education’s </a:t>
            </a:r>
            <a:r>
              <a:rPr lang="en-GB" i="0" strike="noStrike" baseline="0" dirty="0" smtClean="0">
                <a:solidFill>
                  <a:srgbClr val="4D4D4D"/>
                </a:solidFill>
              </a:rPr>
              <a:t>content</a:t>
            </a:r>
            <a:r>
              <a:rPr lang="en-GB" i="0" baseline="0" dirty="0" smtClean="0">
                <a:solidFill>
                  <a:srgbClr val="4D4D4D"/>
                </a:solidFill>
              </a:rPr>
              <a:t> for all new GCSE subjects is available here: </a:t>
            </a:r>
            <a:r>
              <a:rPr lang="en-GB" i="0" u="sng" baseline="0" dirty="0" smtClean="0">
                <a:solidFill>
                  <a:srgbClr val="00B0F0"/>
                </a:solidFill>
              </a:rPr>
              <a:t>https://www.gov.uk/government/collections/gcse-subject-content </a:t>
            </a:r>
            <a:endParaRPr lang="en-GB" b="1" i="0" u="sng" dirty="0" smtClean="0">
              <a:solidFill>
                <a:srgbClr val="00B0F0"/>
              </a:solidFill>
            </a:endParaRPr>
          </a:p>
          <a:p>
            <a:pPr defTabSz="904249" eaLnBrk="1" hangingPunct="1">
              <a:spcBef>
                <a:spcPts val="593"/>
              </a:spcBef>
              <a:spcAft>
                <a:spcPts val="593"/>
              </a:spcAft>
              <a:defRPr/>
            </a:pPr>
            <a:endParaRPr lang="en-GB" b="1" i="0" baseline="0" dirty="0" smtClean="0">
              <a:solidFill>
                <a:srgbClr val="4D4D4D"/>
              </a:solidFill>
            </a:endParaRPr>
          </a:p>
          <a:p>
            <a:pPr defTabSz="904249" eaLnBrk="1" hangingPunct="1">
              <a:spcBef>
                <a:spcPts val="593"/>
              </a:spcBef>
              <a:spcAft>
                <a:spcPts val="593"/>
              </a:spcAft>
              <a:defRPr/>
            </a:pPr>
            <a:r>
              <a:rPr lang="en-GB" altLang="en-US" i="0" baseline="0" dirty="0" smtClean="0">
                <a:solidFill>
                  <a:srgbClr val="4D4D4D"/>
                </a:solidFill>
              </a:rPr>
              <a:t>Detailed specifications for accredited qualifications are available on awarding organisations’ websites. An up-to-date list of accredited subjects for first teaching in September 2018 is available here: </a:t>
            </a:r>
            <a:r>
              <a:rPr lang="en-GB" altLang="en-US" i="0" u="sng" baseline="0" dirty="0" smtClean="0">
                <a:solidFill>
                  <a:srgbClr val="00B0F0"/>
                </a:solidFill>
              </a:rPr>
              <a:t>https://www.gov.uk/government/publications/accreditation-of-gcses-and-a-levels-for-teaching-from-2018/gcse-and-a-level-subjects-accredited-to-be-taught-from-2018</a:t>
            </a:r>
          </a:p>
          <a:p>
            <a:pPr defTabSz="904249" eaLnBrk="1" hangingPunct="1">
              <a:spcBef>
                <a:spcPts val="593"/>
              </a:spcBef>
              <a:spcAft>
                <a:spcPts val="593"/>
              </a:spcAft>
              <a:defRPr/>
            </a:pPr>
            <a:endParaRPr lang="en-GB" altLang="en-US" dirty="0">
              <a:solidFill>
                <a:srgbClr val="4D4D4D"/>
              </a:solidFill>
            </a:endParaRPr>
          </a:p>
          <a:p>
            <a:pPr defTabSz="902895" eaLnBrk="1" hangingPunct="1">
              <a:spcBef>
                <a:spcPts val="592"/>
              </a:spcBef>
              <a:spcAft>
                <a:spcPts val="592"/>
              </a:spcAft>
              <a:defRPr/>
            </a:pPr>
            <a:r>
              <a:rPr lang="en-US" altLang="en-US" b="1" i="0" dirty="0" smtClean="0">
                <a:solidFill>
                  <a:srgbClr val="4D4D4D"/>
                </a:solidFill>
                <a:latin typeface="Arial" pitchFamily="34" charset="0"/>
              </a:rPr>
              <a:t>Structure</a:t>
            </a:r>
            <a:r>
              <a:rPr lang="en-US" altLang="en-US" i="0" dirty="0" smtClean="0">
                <a:solidFill>
                  <a:srgbClr val="4D4D4D"/>
                </a:solidFill>
                <a:latin typeface="Arial" pitchFamily="34" charset="0"/>
              </a:rPr>
              <a:t> – The new 9</a:t>
            </a:r>
            <a:r>
              <a:rPr lang="en-US" altLang="en-US" i="0" baseline="0" dirty="0" smtClean="0">
                <a:solidFill>
                  <a:srgbClr val="4D4D4D"/>
                </a:solidFill>
                <a:latin typeface="Arial" pitchFamily="34" charset="0"/>
              </a:rPr>
              <a:t> to </a:t>
            </a:r>
            <a:r>
              <a:rPr lang="en-US" altLang="en-US" i="0" dirty="0" smtClean="0">
                <a:solidFill>
                  <a:srgbClr val="4D4D4D"/>
                </a:solidFill>
                <a:latin typeface="Arial" pitchFamily="34" charset="0"/>
              </a:rPr>
              <a:t>1</a:t>
            </a:r>
            <a:r>
              <a:rPr lang="en-US" altLang="en-US" i="0" baseline="0" dirty="0" smtClean="0">
                <a:solidFill>
                  <a:srgbClr val="4D4D4D"/>
                </a:solidFill>
                <a:latin typeface="Arial" pitchFamily="34" charset="0"/>
              </a:rPr>
              <a:t> </a:t>
            </a:r>
            <a:r>
              <a:rPr lang="en-US" altLang="en-US" i="0" dirty="0" smtClean="0">
                <a:solidFill>
                  <a:srgbClr val="4D4D4D"/>
                </a:solidFill>
                <a:latin typeface="Arial" pitchFamily="34" charset="0"/>
              </a:rPr>
              <a:t>GCSEs will be </a:t>
            </a:r>
            <a:r>
              <a:rPr lang="en-US" altLang="en-US" i="0" baseline="0" dirty="0" smtClean="0">
                <a:solidFill>
                  <a:srgbClr val="4D4D4D"/>
                </a:solidFill>
                <a:latin typeface="Arial" pitchFamily="34" charset="0"/>
              </a:rPr>
              <a:t>linear with exams only at </a:t>
            </a:r>
            <a:r>
              <a:rPr lang="en-US" altLang="en-US" i="0" u="none" baseline="0" dirty="0" smtClean="0">
                <a:solidFill>
                  <a:srgbClr val="4D4D4D"/>
                </a:solidFill>
                <a:latin typeface="Arial" pitchFamily="34" charset="0"/>
              </a:rPr>
              <a:t>the</a:t>
            </a:r>
            <a:r>
              <a:rPr lang="en-US" altLang="en-US" i="0" baseline="0" dirty="0" smtClean="0">
                <a:solidFill>
                  <a:srgbClr val="4D4D4D"/>
                </a:solidFill>
                <a:latin typeface="Arial" pitchFamily="34" charset="0"/>
              </a:rPr>
              <a:t> end of the course. This means students will not sit modular-based assessments, </a:t>
            </a:r>
            <a:r>
              <a:rPr lang="en-US" altLang="en-US" i="0" strike="noStrike" baseline="0" dirty="0" smtClean="0">
                <a:solidFill>
                  <a:srgbClr val="4D4D4D"/>
                </a:solidFill>
                <a:latin typeface="Arial" pitchFamily="34" charset="0"/>
              </a:rPr>
              <a:t>which will allow </a:t>
            </a:r>
            <a:r>
              <a:rPr lang="en-US" altLang="en-US" i="0" baseline="0" dirty="0" smtClean="0">
                <a:solidFill>
                  <a:srgbClr val="4D4D4D"/>
                </a:solidFill>
                <a:latin typeface="Arial" pitchFamily="34" charset="0"/>
              </a:rPr>
              <a:t>more time for teaching. Previously GCSEs were designed to be modular which meant that students could retake individual modules throughout the course; although students haven’t been able to do this since 2014. </a:t>
            </a:r>
            <a:endParaRPr lang="en-GB" altLang="en-US" i="0" baseline="0" dirty="0" smtClean="0">
              <a:solidFill>
                <a:srgbClr val="4D4D4D"/>
              </a:solidFill>
              <a:latin typeface="Arial" pitchFamily="34" charset="0"/>
            </a:endParaRPr>
          </a:p>
          <a:p>
            <a:pPr defTabSz="902895" eaLnBrk="1" hangingPunct="1">
              <a:spcBef>
                <a:spcPts val="592"/>
              </a:spcBef>
              <a:spcAft>
                <a:spcPts val="592"/>
              </a:spcAft>
              <a:defRPr/>
            </a:pPr>
            <a:endParaRPr lang="en-US" altLang="en-US" b="1" i="0" baseline="0" dirty="0" smtClean="0">
              <a:solidFill>
                <a:srgbClr val="4D4D4D"/>
              </a:solidFill>
              <a:latin typeface="Arial" pitchFamily="34" charset="0"/>
            </a:endParaRPr>
          </a:p>
          <a:p>
            <a:pPr defTabSz="902895">
              <a:spcBef>
                <a:spcPts val="592"/>
              </a:spcBef>
              <a:spcAft>
                <a:spcPts val="592"/>
              </a:spcAft>
              <a:defRPr/>
            </a:pPr>
            <a:r>
              <a:rPr lang="en-US" altLang="en-US" b="1" i="0" baseline="0" dirty="0" smtClean="0">
                <a:solidFill>
                  <a:srgbClr val="4D4D4D"/>
                </a:solidFill>
                <a:latin typeface="Arial" pitchFamily="34" charset="0"/>
              </a:rPr>
              <a:t>Assessment</a:t>
            </a:r>
            <a:r>
              <a:rPr lang="en-US" altLang="en-US" i="0" baseline="0" dirty="0" smtClean="0">
                <a:solidFill>
                  <a:srgbClr val="4D4D4D"/>
                </a:solidFill>
                <a:latin typeface="Arial" pitchFamily="34" charset="0"/>
              </a:rPr>
              <a:t> – </a:t>
            </a:r>
            <a:r>
              <a:rPr lang="en-GB" i="0" dirty="0" smtClean="0">
                <a:solidFill>
                  <a:srgbClr val="4D4D4D"/>
                </a:solidFill>
              </a:rPr>
              <a:t>The</a:t>
            </a:r>
            <a:r>
              <a:rPr lang="en-GB" dirty="0" smtClean="0">
                <a:solidFill>
                  <a:srgbClr val="4D4D4D"/>
                </a:solidFill>
              </a:rPr>
              <a:t> amount of 'coursework' </a:t>
            </a:r>
            <a:r>
              <a:rPr lang="en-GB" baseline="0" dirty="0" smtClean="0">
                <a:solidFill>
                  <a:srgbClr val="4D4D4D"/>
                </a:solidFill>
              </a:rPr>
              <a:t>in each subject varies. </a:t>
            </a:r>
            <a:r>
              <a:rPr lang="en-GB" b="0" baseline="0" dirty="0" smtClean="0">
                <a:solidFill>
                  <a:srgbClr val="4D4D4D"/>
                </a:solidFill>
              </a:rPr>
              <a:t>Coursework or non-exam assessment (NEA) will </a:t>
            </a:r>
            <a:r>
              <a:rPr lang="en-GB" dirty="0">
                <a:solidFill>
                  <a:srgbClr val="4D4D4D"/>
                </a:solidFill>
              </a:rPr>
              <a:t>only be included where skills and knowledge cannot be </a:t>
            </a:r>
            <a:r>
              <a:rPr lang="en-GB" dirty="0" smtClean="0">
                <a:solidFill>
                  <a:srgbClr val="4D4D4D"/>
                </a:solidFill>
              </a:rPr>
              <a:t>assessed validly by </a:t>
            </a:r>
            <a:r>
              <a:rPr lang="en-GB" dirty="0">
                <a:solidFill>
                  <a:srgbClr val="4D4D4D"/>
                </a:solidFill>
              </a:rPr>
              <a:t>exams</a:t>
            </a:r>
            <a:r>
              <a:rPr lang="en-GB" b="0" baseline="0" dirty="0" smtClean="0">
                <a:solidFill>
                  <a:srgbClr val="4D4D4D"/>
                </a:solidFill>
              </a:rPr>
              <a:t>. </a:t>
            </a:r>
            <a:r>
              <a:rPr lang="en-GB" baseline="0" dirty="0" smtClean="0">
                <a:solidFill>
                  <a:srgbClr val="4D4D4D"/>
                </a:solidFill>
              </a:rPr>
              <a:t>More information about how non-exam assessments have changed can be found here: </a:t>
            </a:r>
            <a:r>
              <a:rPr lang="en-GB" u="sng" baseline="0" dirty="0" smtClean="0">
                <a:solidFill>
                  <a:srgbClr val="00B0F0"/>
                </a:solidFill>
              </a:rPr>
              <a:t>https://www.gov.uk/government/publications/gcse-changes-a-summary/summary-of-changes-to-gcses-from-2015</a:t>
            </a:r>
            <a:r>
              <a:rPr lang="en-GB" baseline="0" dirty="0" smtClean="0">
                <a:solidFill>
                  <a:srgbClr val="4D4D4D"/>
                </a:solidFill>
              </a:rPr>
              <a:t> </a:t>
            </a:r>
            <a:endParaRPr lang="en-GB" altLang="en-US" i="0" baseline="0" dirty="0" smtClean="0">
              <a:solidFill>
                <a:srgbClr val="4D4D4D"/>
              </a:solidFill>
              <a:latin typeface="Arial" pitchFamily="34" charset="0"/>
            </a:endParaRPr>
          </a:p>
          <a:p>
            <a:pPr defTabSz="902895">
              <a:spcBef>
                <a:spcPts val="592"/>
              </a:spcBef>
              <a:spcAft>
                <a:spcPts val="592"/>
              </a:spcAft>
              <a:defRPr/>
            </a:pPr>
            <a:endParaRPr lang="en-GB" altLang="en-US" i="1" baseline="0" dirty="0" smtClean="0">
              <a:solidFill>
                <a:srgbClr val="4D4D4D"/>
              </a:solidFill>
              <a:latin typeface="Arial" pitchFamily="34" charset="0"/>
            </a:endParaRPr>
          </a:p>
          <a:p>
            <a:pPr eaLnBrk="1" hangingPunct="1">
              <a:spcBef>
                <a:spcPts val="592"/>
              </a:spcBef>
              <a:spcAft>
                <a:spcPts val="592"/>
              </a:spcAft>
            </a:pPr>
            <a:r>
              <a:rPr lang="en-US" altLang="en-US" b="1" i="0" baseline="0" dirty="0" smtClean="0">
                <a:solidFill>
                  <a:srgbClr val="4D4D4D"/>
                </a:solidFill>
                <a:latin typeface="Arial" pitchFamily="34" charset="0"/>
              </a:rPr>
              <a:t>Tiering</a:t>
            </a:r>
            <a:r>
              <a:rPr lang="en-US" altLang="en-US" b="0" i="0" baseline="0" dirty="0" smtClean="0">
                <a:solidFill>
                  <a:srgbClr val="4D4D4D"/>
                </a:solidFill>
                <a:latin typeface="Arial" pitchFamily="34" charset="0"/>
              </a:rPr>
              <a:t> – In the new 9 to 1 GCSEs, only </a:t>
            </a:r>
            <a:r>
              <a:rPr lang="en-US" altLang="en-US" b="0" i="0" baseline="0" dirty="0" err="1" smtClean="0">
                <a:solidFill>
                  <a:srgbClr val="4D4D4D"/>
                </a:solidFill>
                <a:latin typeface="Arial" pitchFamily="34" charset="0"/>
              </a:rPr>
              <a:t>maths</a:t>
            </a:r>
            <a:r>
              <a:rPr lang="en-GB" altLang="en-US" b="0" i="0" baseline="0" dirty="0" smtClean="0">
                <a:solidFill>
                  <a:srgbClr val="4D4D4D"/>
                </a:solidFill>
                <a:latin typeface="Arial" pitchFamily="34" charset="0"/>
              </a:rPr>
              <a:t>,</a:t>
            </a:r>
            <a:r>
              <a:rPr lang="en-US" altLang="en-US" b="0" i="0" baseline="0" dirty="0" smtClean="0">
                <a:solidFill>
                  <a:srgbClr val="4D4D4D"/>
                </a:solidFill>
                <a:latin typeface="Arial" pitchFamily="34" charset="0"/>
              </a:rPr>
              <a:t> statistics, science</a:t>
            </a:r>
            <a:r>
              <a:rPr lang="en-GB" altLang="en-US" b="0" i="0" baseline="0" dirty="0" smtClean="0">
                <a:solidFill>
                  <a:srgbClr val="4D4D4D"/>
                </a:solidFill>
                <a:latin typeface="Arial" pitchFamily="34" charset="0"/>
              </a:rPr>
              <a:t>, and all modern foreign language GCSEs such as French, German and Spanish </a:t>
            </a:r>
            <a:r>
              <a:rPr lang="en-US" altLang="en-US" b="0" i="0" baseline="0" dirty="0" smtClean="0">
                <a:solidFill>
                  <a:srgbClr val="4D4D4D"/>
                </a:solidFill>
                <a:latin typeface="Arial" pitchFamily="34" charset="0"/>
              </a:rPr>
              <a:t>will be tiered (where pupils either sit foundation or higher exams). Tiering has been removed from most GCSEs to ensure that where possible students are not limited from achieving higher grades and can access the full grade range. In foundation tiers, </a:t>
            </a:r>
            <a:r>
              <a:rPr lang="en-US" altLang="en-US" b="0" i="0" u="none" baseline="0" dirty="0" smtClean="0">
                <a:solidFill>
                  <a:srgbClr val="4D4D4D"/>
                </a:solidFill>
                <a:latin typeface="Arial" pitchFamily="34" charset="0"/>
              </a:rPr>
              <a:t>GCSE students</a:t>
            </a:r>
            <a:r>
              <a:rPr lang="en-US" altLang="en-US" b="0" i="0" baseline="0" dirty="0" smtClean="0">
                <a:solidFill>
                  <a:srgbClr val="4D4D4D"/>
                </a:solidFill>
                <a:latin typeface="Arial" pitchFamily="34" charset="0"/>
              </a:rPr>
              <a:t> will be able to achieve a maximum of </a:t>
            </a:r>
            <a:r>
              <a:rPr lang="en-US" altLang="en-US" b="0" i="0" u="none" baseline="0" dirty="0" smtClean="0">
                <a:solidFill>
                  <a:srgbClr val="4D4D4D"/>
                </a:solidFill>
                <a:latin typeface="Arial" pitchFamily="34" charset="0"/>
              </a:rPr>
              <a:t>grade 5.</a:t>
            </a:r>
            <a:r>
              <a:rPr lang="en-GB" altLang="en-US" b="0" i="0" u="none" baseline="0" dirty="0" smtClean="0">
                <a:solidFill>
                  <a:srgbClr val="4D4D4D"/>
                </a:solidFill>
                <a:latin typeface="Arial" pitchFamily="34" charset="0"/>
              </a:rPr>
              <a:t> A student must enter for higher OR foundation tier in </a:t>
            </a:r>
            <a:r>
              <a:rPr lang="en-GB" dirty="0">
                <a:solidFill>
                  <a:srgbClr val="4D4D4D"/>
                </a:solidFill>
              </a:rPr>
              <a:t>any of the tiered individual subjects </a:t>
            </a:r>
            <a:r>
              <a:rPr lang="en-GB" altLang="en-US" b="0" i="0" u="none" baseline="0" dirty="0" smtClean="0">
                <a:solidFill>
                  <a:srgbClr val="4D4D4D"/>
                </a:solidFill>
                <a:latin typeface="Arial" pitchFamily="34" charset="0"/>
              </a:rPr>
              <a:t>for the whole qualification. </a:t>
            </a:r>
          </a:p>
          <a:p>
            <a:pPr eaLnBrk="1" hangingPunct="1">
              <a:spcBef>
                <a:spcPts val="592"/>
              </a:spcBef>
              <a:spcAft>
                <a:spcPts val="592"/>
              </a:spcAft>
            </a:pPr>
            <a:endParaRPr lang="en-US" altLang="en-US" b="1" i="0" baseline="0" dirty="0" smtClean="0">
              <a:solidFill>
                <a:srgbClr val="4D4D4D"/>
              </a:solidFill>
              <a:latin typeface="Arial" pitchFamily="34" charset="0"/>
            </a:endParaRPr>
          </a:p>
          <a:p>
            <a:pPr eaLnBrk="1" hangingPunct="1">
              <a:spcBef>
                <a:spcPts val="592"/>
              </a:spcBef>
              <a:spcAft>
                <a:spcPts val="592"/>
              </a:spcAft>
            </a:pPr>
            <a:r>
              <a:rPr lang="en-US" altLang="en-US" b="1" i="0" dirty="0" smtClean="0">
                <a:solidFill>
                  <a:srgbClr val="4D4D4D"/>
                </a:solidFill>
                <a:latin typeface="Arial" pitchFamily="34" charset="0"/>
              </a:rPr>
              <a:t>Grading</a:t>
            </a:r>
            <a:r>
              <a:rPr lang="en-GB" altLang="en-US" b="1" i="0" dirty="0" smtClean="0">
                <a:solidFill>
                  <a:srgbClr val="4D4D4D"/>
                </a:solidFill>
                <a:latin typeface="Arial" pitchFamily="34" charset="0"/>
              </a:rPr>
              <a:t> – </a:t>
            </a:r>
            <a:r>
              <a:rPr lang="en-GB" altLang="en-US" b="0" i="0" dirty="0" smtClean="0">
                <a:solidFill>
                  <a:srgbClr val="4D4D4D"/>
                </a:solidFill>
                <a:latin typeface="Arial" pitchFamily="34" charset="0"/>
              </a:rPr>
              <a:t>see</a:t>
            </a:r>
            <a:r>
              <a:rPr lang="en-GB" altLang="en-US" b="0" i="0" baseline="0" dirty="0" smtClean="0">
                <a:solidFill>
                  <a:srgbClr val="4D4D4D"/>
                </a:solidFill>
                <a:latin typeface="Arial" pitchFamily="34" charset="0"/>
              </a:rPr>
              <a:t> slide </a:t>
            </a:r>
            <a:r>
              <a:rPr lang="en-GB" altLang="en-US" b="0" i="0" baseline="0" dirty="0" smtClean="0">
                <a:solidFill>
                  <a:srgbClr val="4D4D4D"/>
                </a:solidFill>
                <a:latin typeface="Arial" pitchFamily="34" charset="0"/>
              </a:rPr>
              <a:t>6</a:t>
            </a:r>
            <a:endParaRPr lang="en-GB" altLang="en-US" b="1" i="0" strike="noStrike" baseline="0" dirty="0" smtClean="0">
              <a:solidFill>
                <a:srgbClr val="4D4D4D"/>
              </a:solidFill>
              <a:latin typeface="Arial" pitchFamily="34" charset="0"/>
            </a:endParaRPr>
          </a:p>
          <a:p>
            <a:pPr eaLnBrk="1" hangingPunct="1">
              <a:spcBef>
                <a:spcPts val="592"/>
              </a:spcBef>
              <a:spcAft>
                <a:spcPts val="592"/>
              </a:spcAft>
            </a:pPr>
            <a:endParaRPr lang="en-US" altLang="en-US" b="1" i="0" dirty="0" smtClean="0">
              <a:solidFill>
                <a:srgbClr val="4D4D4D"/>
              </a:solidFill>
              <a:latin typeface="Arial" pitchFamily="34" charset="0"/>
            </a:endParaRPr>
          </a:p>
          <a:p>
            <a:pPr defTabSz="902895" eaLnBrk="1" hangingPunct="1">
              <a:spcBef>
                <a:spcPts val="592"/>
              </a:spcBef>
              <a:spcAft>
                <a:spcPts val="592"/>
              </a:spcAft>
              <a:defRPr/>
            </a:pPr>
            <a:r>
              <a:rPr lang="en-US" altLang="en-US" b="1" i="0" u="none" dirty="0" smtClean="0">
                <a:solidFill>
                  <a:srgbClr val="4D4D4D"/>
                </a:solidFill>
                <a:latin typeface="Arial" pitchFamily="34" charset="0"/>
              </a:rPr>
              <a:t>How this affects students – </a:t>
            </a:r>
            <a:r>
              <a:rPr lang="en-GB" u="none" strike="noStrike" baseline="0" dirty="0" smtClean="0">
                <a:solidFill>
                  <a:srgbClr val="4D4D4D"/>
                </a:solidFill>
              </a:rPr>
              <a:t>Ofqual ensure that it is no more difficult to get a particular grade from one year to the next in any GCSE. </a:t>
            </a:r>
            <a:r>
              <a:rPr lang="en-GB" u="none" baseline="0" dirty="0" smtClean="0">
                <a:solidFill>
                  <a:srgbClr val="4D4D4D"/>
                </a:solidFill>
              </a:rPr>
              <a:t>To ensure that </a:t>
            </a:r>
            <a:r>
              <a:rPr lang="en-GB" b="0" u="none" baseline="0" dirty="0" smtClean="0">
                <a:solidFill>
                  <a:srgbClr val="4D4D4D"/>
                </a:solidFill>
              </a:rPr>
              <a:t>cohorts of </a:t>
            </a:r>
            <a:r>
              <a:rPr lang="en-GB" u="none" strike="noStrike" baseline="0" dirty="0" smtClean="0">
                <a:solidFill>
                  <a:srgbClr val="4D4D4D"/>
                </a:solidFill>
              </a:rPr>
              <a:t>students </a:t>
            </a:r>
            <a:r>
              <a:rPr lang="en-GB" u="none" baseline="0" dirty="0" smtClean="0">
                <a:solidFill>
                  <a:srgbClr val="4D4D4D"/>
                </a:solidFill>
              </a:rPr>
              <a:t>taking the new 9 to 1 GCSEs are not disadvantaged, Ofqual will use a statistical method called comparable outcomes, so that if the ability profile remains </a:t>
            </a:r>
            <a:r>
              <a:rPr lang="en-GB" b="0" u="none" strike="noStrike" baseline="0" dirty="0" smtClean="0">
                <a:solidFill>
                  <a:srgbClr val="4D4D4D"/>
                </a:solidFill>
              </a:rPr>
              <a:t>broadly </a:t>
            </a:r>
            <a:r>
              <a:rPr lang="en-GB" u="none" baseline="0" dirty="0" smtClean="0">
                <a:solidFill>
                  <a:srgbClr val="4D4D4D"/>
                </a:solidFill>
              </a:rPr>
              <a:t>the same</a:t>
            </a:r>
            <a:r>
              <a:rPr lang="en-GB" b="0" u="none" strike="noStrike" baseline="0" dirty="0" smtClean="0">
                <a:solidFill>
                  <a:srgbClr val="4D4D4D"/>
                </a:solidFill>
              </a:rPr>
              <a:t>:</a:t>
            </a:r>
          </a:p>
          <a:p>
            <a:pPr marL="171450" indent="-171450" defTabSz="902895" eaLnBrk="1" hangingPunct="1">
              <a:spcBef>
                <a:spcPts val="592"/>
              </a:spcBef>
              <a:spcAft>
                <a:spcPts val="592"/>
              </a:spcAft>
              <a:buFontTx/>
              <a:buChar char="-"/>
              <a:defRPr/>
            </a:pPr>
            <a:r>
              <a:rPr lang="en-GB" u="none" baseline="0" dirty="0" smtClean="0">
                <a:solidFill>
                  <a:srgbClr val="4D4D4D"/>
                </a:solidFill>
              </a:rPr>
              <a:t>the same proportion of students achieve a </a:t>
            </a:r>
            <a:r>
              <a:rPr lang="en-US" dirty="0" smtClean="0">
                <a:solidFill>
                  <a:srgbClr val="4D4D4D"/>
                </a:solidFill>
              </a:rPr>
              <a:t>grade 1 and above as would have achieved a grade G and above last year</a:t>
            </a:r>
            <a:endParaRPr lang="en-GB" u="none" baseline="0" dirty="0" smtClean="0">
              <a:solidFill>
                <a:srgbClr val="4D4D4D"/>
              </a:solidFill>
            </a:endParaRPr>
          </a:p>
          <a:p>
            <a:pPr marL="171450" indent="-171450" defTabSz="902895" eaLnBrk="1" hangingPunct="1">
              <a:spcBef>
                <a:spcPts val="592"/>
              </a:spcBef>
              <a:spcAft>
                <a:spcPts val="592"/>
              </a:spcAft>
              <a:buFontTx/>
              <a:buChar char="-"/>
              <a:defRPr/>
            </a:pPr>
            <a:r>
              <a:rPr lang="en-GB" u="none" baseline="0" dirty="0" smtClean="0">
                <a:solidFill>
                  <a:srgbClr val="4D4D4D"/>
                </a:solidFill>
              </a:rPr>
              <a:t>the same proportion of students achieve a </a:t>
            </a:r>
            <a:r>
              <a:rPr lang="en-US" dirty="0">
                <a:solidFill>
                  <a:srgbClr val="4D4D4D"/>
                </a:solidFill>
              </a:rPr>
              <a:t>grade 4 and above as would have achieved a grade C and above </a:t>
            </a:r>
            <a:r>
              <a:rPr lang="en-US" dirty="0" smtClean="0">
                <a:solidFill>
                  <a:srgbClr val="4D4D4D"/>
                </a:solidFill>
              </a:rPr>
              <a:t>last year, </a:t>
            </a:r>
            <a:r>
              <a:rPr lang="en-US" dirty="0">
                <a:solidFill>
                  <a:srgbClr val="4D4D4D"/>
                </a:solidFill>
              </a:rPr>
              <a:t>and </a:t>
            </a:r>
            <a:endParaRPr lang="en-US" dirty="0" smtClean="0">
              <a:solidFill>
                <a:srgbClr val="4D4D4D"/>
              </a:solidFill>
            </a:endParaRPr>
          </a:p>
          <a:p>
            <a:pPr marL="171450" indent="-171450" defTabSz="902895" eaLnBrk="1" hangingPunct="1">
              <a:spcBef>
                <a:spcPts val="592"/>
              </a:spcBef>
              <a:spcAft>
                <a:spcPts val="592"/>
              </a:spcAft>
              <a:buFontTx/>
              <a:buChar char="-"/>
              <a:defRPr/>
            </a:pPr>
            <a:r>
              <a:rPr lang="en-US" dirty="0" smtClean="0">
                <a:solidFill>
                  <a:srgbClr val="4D4D4D"/>
                </a:solidFill>
              </a:rPr>
              <a:t>the </a:t>
            </a:r>
            <a:r>
              <a:rPr lang="en-US" dirty="0">
                <a:solidFill>
                  <a:srgbClr val="4D4D4D"/>
                </a:solidFill>
              </a:rPr>
              <a:t>same proportion of students will achieve a grade 7 and above as would have achieved </a:t>
            </a:r>
            <a:r>
              <a:rPr lang="en-US" dirty="0" smtClean="0">
                <a:solidFill>
                  <a:srgbClr val="4D4D4D"/>
                </a:solidFill>
              </a:rPr>
              <a:t>a grade A </a:t>
            </a:r>
            <a:r>
              <a:rPr lang="en-US" dirty="0">
                <a:solidFill>
                  <a:srgbClr val="4D4D4D"/>
                </a:solidFill>
              </a:rPr>
              <a:t>and </a:t>
            </a:r>
            <a:r>
              <a:rPr lang="en-US" dirty="0" smtClean="0">
                <a:solidFill>
                  <a:srgbClr val="4D4D4D"/>
                </a:solidFill>
              </a:rPr>
              <a:t>above </a:t>
            </a:r>
            <a:r>
              <a:rPr lang="en-US" b="0" dirty="0" smtClean="0">
                <a:solidFill>
                  <a:srgbClr val="4D4D4D"/>
                </a:solidFill>
              </a:rPr>
              <a:t>last year.</a:t>
            </a:r>
            <a:r>
              <a:rPr lang="en-GB" u="none" strike="noStrike" baseline="0" dirty="0" smtClean="0">
                <a:solidFill>
                  <a:srgbClr val="4D4D4D"/>
                </a:solidFill>
              </a:rPr>
              <a:t> </a:t>
            </a:r>
          </a:p>
          <a:p>
            <a:pPr marL="0" indent="0" defTabSz="902895" eaLnBrk="1" hangingPunct="1">
              <a:spcBef>
                <a:spcPts val="592"/>
              </a:spcBef>
              <a:spcAft>
                <a:spcPts val="592"/>
              </a:spcAft>
              <a:buFontTx/>
              <a:buNone/>
              <a:defRPr/>
            </a:pPr>
            <a:endParaRPr lang="en-GB" u="none" strike="noStrike" baseline="0" dirty="0" smtClean="0">
              <a:solidFill>
                <a:srgbClr val="4D4D4D"/>
              </a:solidFill>
            </a:endParaRPr>
          </a:p>
          <a:p>
            <a:pPr marL="0" indent="0" defTabSz="902895" eaLnBrk="1" hangingPunct="1">
              <a:spcBef>
                <a:spcPts val="592"/>
              </a:spcBef>
              <a:spcAft>
                <a:spcPts val="592"/>
              </a:spcAft>
              <a:buFontTx/>
              <a:buNone/>
              <a:defRPr/>
            </a:pPr>
            <a:r>
              <a:rPr lang="en-GB" u="none" strike="noStrike" baseline="0" dirty="0" smtClean="0">
                <a:solidFill>
                  <a:srgbClr val="4D4D4D"/>
                </a:solidFill>
              </a:rPr>
              <a:t>This means, in general, a student who for example got a grade 7 in English or maths in 2017, could expect to get a grade 7 in 2018. And similarly, a student who would have expected to get a grade A in a previous version of any GCSE in which new exams are being taken for the first time this year, could expect to get a grade 7 or above.</a:t>
            </a:r>
          </a:p>
          <a:p>
            <a:pPr marL="0" indent="0" defTabSz="902895" eaLnBrk="1" hangingPunct="1">
              <a:spcBef>
                <a:spcPts val="592"/>
              </a:spcBef>
              <a:spcAft>
                <a:spcPts val="592"/>
              </a:spcAft>
              <a:buFontTx/>
              <a:buNone/>
              <a:defRPr/>
            </a:pPr>
            <a:endParaRPr lang="en-GB" u="none" strike="noStrike" baseline="0" dirty="0" smtClean="0">
              <a:solidFill>
                <a:srgbClr val="4D4D4D"/>
              </a:solidFill>
            </a:endParaRPr>
          </a:p>
          <a:p>
            <a:pPr marL="0" indent="0" defTabSz="902895" eaLnBrk="1" hangingPunct="1">
              <a:spcBef>
                <a:spcPts val="592"/>
              </a:spcBef>
              <a:spcAft>
                <a:spcPts val="592"/>
              </a:spcAft>
              <a:buFontTx/>
              <a:buNone/>
              <a:defRPr/>
            </a:pPr>
            <a:r>
              <a:rPr lang="en-GB" u="none" baseline="0" dirty="0" smtClean="0">
                <a:solidFill>
                  <a:srgbClr val="4D4D4D"/>
                </a:solidFill>
              </a:rPr>
              <a:t>This ensures that students who are first to sit reformed qualifications will not be disadvantaged as a result of the changes. </a:t>
            </a:r>
          </a:p>
        </p:txBody>
      </p:sp>
    </p:spTree>
    <p:extLst>
      <p:ext uri="{BB962C8B-B14F-4D97-AF65-F5344CB8AC3E}">
        <p14:creationId xmlns:p14="http://schemas.microsoft.com/office/powerpoint/2010/main" val="3867143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4450" y="739775"/>
            <a:ext cx="6581775" cy="3703638"/>
          </a:xfrm>
        </p:spPr>
      </p:sp>
      <p:sp>
        <p:nvSpPr>
          <p:cNvPr id="3" name="Notes Placeholder 2"/>
          <p:cNvSpPr>
            <a:spLocks noGrp="1"/>
          </p:cNvSpPr>
          <p:nvPr>
            <p:ph type="body" idx="1"/>
          </p:nvPr>
        </p:nvSpPr>
        <p:spPr>
          <a:xfrm>
            <a:off x="159188" y="4507388"/>
            <a:ext cx="6350713" cy="5147331"/>
          </a:xfrm>
        </p:spPr>
        <p:txBody>
          <a:bodyPr/>
          <a:lstStyle/>
          <a:p>
            <a:r>
              <a:rPr lang="en-GB" b="0" strike="noStrike" dirty="0">
                <a:solidFill>
                  <a:srgbClr val="4D4D4D"/>
                </a:solidFill>
              </a:rPr>
              <a:t>The new </a:t>
            </a:r>
            <a:r>
              <a:rPr lang="en-GB" b="0" strike="noStrike" dirty="0" smtClean="0">
                <a:solidFill>
                  <a:srgbClr val="4D4D4D"/>
                </a:solidFill>
              </a:rPr>
              <a:t>9</a:t>
            </a:r>
            <a:r>
              <a:rPr lang="en-GB" b="0" strike="noStrike" baseline="0" dirty="0" smtClean="0">
                <a:solidFill>
                  <a:srgbClr val="4D4D4D"/>
                </a:solidFill>
              </a:rPr>
              <a:t> to </a:t>
            </a:r>
            <a:r>
              <a:rPr lang="en-GB" b="0" strike="noStrike" dirty="0" smtClean="0">
                <a:solidFill>
                  <a:srgbClr val="4D4D4D"/>
                </a:solidFill>
              </a:rPr>
              <a:t>1 </a:t>
            </a:r>
            <a:r>
              <a:rPr lang="en-GB" b="0" strike="noStrike" dirty="0">
                <a:solidFill>
                  <a:srgbClr val="4D4D4D"/>
                </a:solidFill>
              </a:rPr>
              <a:t>grading system will mean that </a:t>
            </a:r>
            <a:r>
              <a:rPr lang="en-GB" b="0" strike="noStrike" dirty="0" smtClean="0">
                <a:solidFill>
                  <a:srgbClr val="4D4D4D"/>
                </a:solidFill>
              </a:rPr>
              <a:t>it will be clear to employers,</a:t>
            </a:r>
            <a:r>
              <a:rPr lang="en-GB" b="0" strike="noStrike" baseline="0" dirty="0" smtClean="0">
                <a:solidFill>
                  <a:srgbClr val="4D4D4D"/>
                </a:solidFill>
              </a:rPr>
              <a:t> </a:t>
            </a:r>
            <a:r>
              <a:rPr lang="en-GB" b="0" strike="noStrike" dirty="0" smtClean="0">
                <a:solidFill>
                  <a:srgbClr val="4D4D4D"/>
                </a:solidFill>
              </a:rPr>
              <a:t>colleges or universities whether students have taken the unreformed GCSEs (legacy) or the reformed,</a:t>
            </a:r>
            <a:r>
              <a:rPr lang="en-GB" b="0" strike="noStrike" baseline="0" dirty="0" smtClean="0">
                <a:solidFill>
                  <a:srgbClr val="4D4D4D"/>
                </a:solidFill>
              </a:rPr>
              <a:t> more</a:t>
            </a:r>
            <a:r>
              <a:rPr lang="en-GB" b="0" strike="noStrike" dirty="0" smtClean="0">
                <a:solidFill>
                  <a:srgbClr val="4D4D4D"/>
                </a:solidFill>
              </a:rPr>
              <a:t> challenging ones. </a:t>
            </a:r>
          </a:p>
          <a:p>
            <a:endParaRPr lang="en-GB" dirty="0" smtClean="0">
              <a:solidFill>
                <a:srgbClr val="4D4D4D"/>
              </a:solidFill>
            </a:endParaRPr>
          </a:p>
          <a:p>
            <a:r>
              <a:rPr lang="en-GB" b="0" strike="noStrike" dirty="0" smtClean="0">
                <a:solidFill>
                  <a:srgbClr val="4D4D4D"/>
                </a:solidFill>
              </a:rPr>
              <a:t>The </a:t>
            </a:r>
            <a:r>
              <a:rPr lang="en-GB" b="0" strike="noStrike" dirty="0">
                <a:solidFill>
                  <a:srgbClr val="4D4D4D"/>
                </a:solidFill>
              </a:rPr>
              <a:t>new grade scale will not be directly equivalent to the </a:t>
            </a:r>
            <a:r>
              <a:rPr lang="en-GB" b="0" strike="noStrike" dirty="0" smtClean="0">
                <a:solidFill>
                  <a:srgbClr val="4D4D4D"/>
                </a:solidFill>
              </a:rPr>
              <a:t>old A*-G one</a:t>
            </a:r>
            <a:r>
              <a:rPr lang="en-GB" b="0" strike="noStrike" dirty="0">
                <a:solidFill>
                  <a:srgbClr val="4D4D4D"/>
                </a:solidFill>
              </a:rPr>
              <a:t>. However, there will be some comparable points between the old grades and the </a:t>
            </a:r>
            <a:r>
              <a:rPr lang="en-GB" b="0" strike="noStrike" dirty="0" smtClean="0">
                <a:solidFill>
                  <a:srgbClr val="4D4D4D"/>
                </a:solidFill>
              </a:rPr>
              <a:t>new</a:t>
            </a:r>
            <a:r>
              <a:rPr lang="en-GB" b="0" strike="noStrike" baseline="0" dirty="0" smtClean="0">
                <a:solidFill>
                  <a:srgbClr val="4D4D4D"/>
                </a:solidFill>
              </a:rPr>
              <a:t> ones, called ‘anchor points’. In the </a:t>
            </a:r>
            <a:r>
              <a:rPr lang="en-GB" b="0" strike="noStrike" dirty="0" smtClean="0">
                <a:solidFill>
                  <a:srgbClr val="4D4D4D"/>
                </a:solidFill>
              </a:rPr>
              <a:t>first </a:t>
            </a:r>
            <a:r>
              <a:rPr lang="en-GB" b="0" strike="noStrike" dirty="0">
                <a:solidFill>
                  <a:srgbClr val="4D4D4D"/>
                </a:solidFill>
              </a:rPr>
              <a:t>year of a new </a:t>
            </a:r>
            <a:r>
              <a:rPr lang="en-GB" b="0" strike="noStrike" dirty="0" smtClean="0">
                <a:solidFill>
                  <a:srgbClr val="4D4D4D"/>
                </a:solidFill>
              </a:rPr>
              <a:t>qualification we will</a:t>
            </a:r>
            <a:r>
              <a:rPr lang="en-GB" b="0" strike="noStrike" baseline="0" dirty="0" smtClean="0">
                <a:solidFill>
                  <a:srgbClr val="4D4D4D"/>
                </a:solidFill>
              </a:rPr>
              <a:t> ensure that</a:t>
            </a:r>
            <a:r>
              <a:rPr lang="en-GB" b="0" strike="noStrike" dirty="0" smtClean="0">
                <a:solidFill>
                  <a:srgbClr val="4D4D4D"/>
                </a:solidFill>
              </a:rPr>
              <a:t>:</a:t>
            </a:r>
            <a:endParaRPr lang="en-GB" b="0" strike="noStrike" dirty="0">
              <a:solidFill>
                <a:srgbClr val="4D4D4D"/>
              </a:solidFill>
            </a:endParaRPr>
          </a:p>
          <a:p>
            <a:endParaRPr lang="en-GB" b="0" strike="noStrike" dirty="0">
              <a:solidFill>
                <a:srgbClr val="4D4D4D"/>
              </a:solidFill>
            </a:endParaRPr>
          </a:p>
          <a:p>
            <a:pPr marL="178697" lvl="1" indent="-169293" defTabSz="902895">
              <a:spcBef>
                <a:spcPts val="297"/>
              </a:spcBef>
              <a:spcAft>
                <a:spcPts val="297"/>
              </a:spcAft>
              <a:buFont typeface="Arial" panose="020B0604020202020204" pitchFamily="34" charset="0"/>
              <a:buChar char="•"/>
              <a:defRPr/>
            </a:pPr>
            <a:r>
              <a:rPr lang="en-GB" b="0" strike="noStrike" dirty="0">
                <a:solidFill>
                  <a:srgbClr val="4D4D4D"/>
                </a:solidFill>
              </a:rPr>
              <a:t>Broadly the same proportion of pupils will achieve a grade 7 and above as </a:t>
            </a:r>
            <a:r>
              <a:rPr lang="en-GB" b="0" strike="noStrike" dirty="0" smtClean="0">
                <a:solidFill>
                  <a:srgbClr val="4D4D4D"/>
                </a:solidFill>
              </a:rPr>
              <a:t>previously</a:t>
            </a:r>
            <a:r>
              <a:rPr lang="en-GB" b="0" strike="noStrike" baseline="0" dirty="0" smtClean="0">
                <a:solidFill>
                  <a:srgbClr val="4D4D4D"/>
                </a:solidFill>
              </a:rPr>
              <a:t> </a:t>
            </a:r>
            <a:r>
              <a:rPr lang="en-GB" b="0" strike="noStrike" dirty="0" smtClean="0">
                <a:solidFill>
                  <a:srgbClr val="4D4D4D"/>
                </a:solidFill>
              </a:rPr>
              <a:t>achieved </a:t>
            </a:r>
            <a:r>
              <a:rPr lang="en-GB" b="0" strike="noStrike" dirty="0">
                <a:solidFill>
                  <a:srgbClr val="4D4D4D"/>
                </a:solidFill>
              </a:rPr>
              <a:t>a grade A and above</a:t>
            </a:r>
            <a:endParaRPr lang="en-GB" sz="1400" b="0" strike="noStrike" dirty="0">
              <a:solidFill>
                <a:srgbClr val="4D4D4D"/>
              </a:solidFill>
            </a:endParaRPr>
          </a:p>
          <a:p>
            <a:pPr marL="178697" lvl="1" indent="-169293">
              <a:spcBef>
                <a:spcPts val="297"/>
              </a:spcBef>
              <a:spcAft>
                <a:spcPts val="297"/>
              </a:spcAft>
              <a:buFont typeface="Arial" panose="020B0604020202020204" pitchFamily="34" charset="0"/>
              <a:buChar char="•"/>
            </a:pPr>
            <a:r>
              <a:rPr lang="en-GB" b="0" strike="noStrike" dirty="0">
                <a:solidFill>
                  <a:srgbClr val="4D4D4D"/>
                </a:solidFill>
              </a:rPr>
              <a:t>Broadly the same proportion of pupils will achieve a grade 4 and above as </a:t>
            </a:r>
            <a:r>
              <a:rPr lang="en-GB" b="0" strike="noStrike" dirty="0" smtClean="0">
                <a:solidFill>
                  <a:srgbClr val="4D4D4D"/>
                </a:solidFill>
              </a:rPr>
              <a:t>previously</a:t>
            </a:r>
            <a:r>
              <a:rPr lang="en-GB" b="0" strike="noStrike" baseline="0" dirty="0" smtClean="0">
                <a:solidFill>
                  <a:srgbClr val="4D4D4D"/>
                </a:solidFill>
              </a:rPr>
              <a:t> </a:t>
            </a:r>
            <a:r>
              <a:rPr lang="en-GB" b="0" strike="noStrike" dirty="0" smtClean="0">
                <a:solidFill>
                  <a:srgbClr val="4D4D4D"/>
                </a:solidFill>
              </a:rPr>
              <a:t>achieved a </a:t>
            </a:r>
            <a:r>
              <a:rPr lang="en-GB" b="0" strike="noStrike" dirty="0">
                <a:solidFill>
                  <a:srgbClr val="4D4D4D"/>
                </a:solidFill>
              </a:rPr>
              <a:t>grade C and above</a:t>
            </a:r>
            <a:endParaRPr lang="en-GB" sz="1400" b="0" strike="noStrike" dirty="0">
              <a:solidFill>
                <a:srgbClr val="4D4D4D"/>
              </a:solidFill>
            </a:endParaRPr>
          </a:p>
          <a:p>
            <a:pPr marL="178697" lvl="1" indent="-169293">
              <a:spcBef>
                <a:spcPts val="297"/>
              </a:spcBef>
              <a:spcAft>
                <a:spcPts val="297"/>
              </a:spcAft>
              <a:buFont typeface="Arial" panose="020B0604020202020204" pitchFamily="34" charset="0"/>
              <a:buChar char="•"/>
            </a:pPr>
            <a:r>
              <a:rPr lang="en-GB" b="0" strike="noStrike" dirty="0">
                <a:solidFill>
                  <a:srgbClr val="4D4D4D"/>
                </a:solidFill>
              </a:rPr>
              <a:t>Broadly the same proportion of pupils will achieve a grade 1 and above as </a:t>
            </a:r>
            <a:r>
              <a:rPr lang="en-GB" b="0" strike="noStrike" dirty="0" smtClean="0">
                <a:solidFill>
                  <a:srgbClr val="4D4D4D"/>
                </a:solidFill>
              </a:rPr>
              <a:t>previously</a:t>
            </a:r>
            <a:r>
              <a:rPr lang="en-GB" b="0" strike="noStrike" baseline="0" dirty="0" smtClean="0">
                <a:solidFill>
                  <a:srgbClr val="4D4D4D"/>
                </a:solidFill>
              </a:rPr>
              <a:t> </a:t>
            </a:r>
            <a:r>
              <a:rPr lang="en-GB" b="0" strike="noStrike" dirty="0" smtClean="0">
                <a:solidFill>
                  <a:srgbClr val="4D4D4D"/>
                </a:solidFill>
              </a:rPr>
              <a:t>achieved a </a:t>
            </a:r>
            <a:r>
              <a:rPr lang="en-GB" b="0" strike="noStrike" dirty="0">
                <a:solidFill>
                  <a:srgbClr val="4D4D4D"/>
                </a:solidFill>
              </a:rPr>
              <a:t>grade G and above</a:t>
            </a:r>
          </a:p>
          <a:p>
            <a:pPr marL="178697" lvl="1" indent="-169293" defTabSz="902895">
              <a:spcBef>
                <a:spcPts val="297"/>
              </a:spcBef>
              <a:spcAft>
                <a:spcPts val="297"/>
              </a:spcAft>
              <a:buFont typeface="Arial" panose="020B0604020202020204" pitchFamily="34" charset="0"/>
              <a:buChar char="•"/>
              <a:defRPr/>
            </a:pPr>
            <a:endParaRPr lang="en-GB" b="0" strike="noStrike" dirty="0" smtClean="0">
              <a:solidFill>
                <a:srgbClr val="4D4D4D"/>
              </a:solidFill>
            </a:endParaRPr>
          </a:p>
          <a:p>
            <a:pPr marL="9404" lvl="1" indent="0" defTabSz="902895">
              <a:spcBef>
                <a:spcPts val="297"/>
              </a:spcBef>
              <a:spcAft>
                <a:spcPts val="297"/>
              </a:spcAft>
              <a:buFont typeface="Arial" panose="020B0604020202020204" pitchFamily="34" charset="0"/>
              <a:buNone/>
              <a:defRPr/>
            </a:pPr>
            <a:r>
              <a:rPr lang="en-GB" b="0" strike="noStrike" dirty="0" smtClean="0">
                <a:solidFill>
                  <a:srgbClr val="4D4D4D"/>
                </a:solidFill>
              </a:rPr>
              <a:t>Grades 2, 3, 5,</a:t>
            </a:r>
            <a:r>
              <a:rPr lang="en-GB" b="0" strike="noStrike" baseline="0" dirty="0" smtClean="0">
                <a:solidFill>
                  <a:srgbClr val="4D4D4D"/>
                </a:solidFill>
              </a:rPr>
              <a:t> </a:t>
            </a:r>
            <a:r>
              <a:rPr lang="en-GB" b="0" strike="noStrike" dirty="0" smtClean="0">
                <a:solidFill>
                  <a:srgbClr val="4D4D4D"/>
                </a:solidFill>
              </a:rPr>
              <a:t>6 and 8 will be evenly spaced between these points. </a:t>
            </a:r>
          </a:p>
          <a:p>
            <a:pPr marL="9404" lvl="1" indent="0" defTabSz="902895">
              <a:spcBef>
                <a:spcPts val="297"/>
              </a:spcBef>
              <a:spcAft>
                <a:spcPts val="297"/>
              </a:spcAft>
              <a:buFont typeface="Arial" panose="020B0604020202020204" pitchFamily="34" charset="0"/>
              <a:buNone/>
              <a:defRPr/>
            </a:pPr>
            <a:endParaRPr lang="en-GB" dirty="0" smtClean="0">
              <a:solidFill>
                <a:srgbClr val="4D4D4D"/>
              </a:solidFill>
            </a:endParaRPr>
          </a:p>
          <a:p>
            <a:pPr marL="9404" lvl="1" indent="0" defTabSz="902895">
              <a:spcBef>
                <a:spcPts val="297"/>
              </a:spcBef>
              <a:spcAft>
                <a:spcPts val="297"/>
              </a:spcAft>
              <a:buFont typeface="Arial" panose="020B0604020202020204" pitchFamily="34" charset="0"/>
              <a:buNone/>
              <a:defRPr/>
            </a:pPr>
            <a:r>
              <a:rPr lang="en-GB" dirty="0" smtClean="0">
                <a:solidFill>
                  <a:srgbClr val="4D4D4D"/>
                </a:solidFill>
              </a:rPr>
              <a:t>In the first</a:t>
            </a:r>
            <a:r>
              <a:rPr lang="en-GB" baseline="0" dirty="0" smtClean="0">
                <a:solidFill>
                  <a:srgbClr val="4D4D4D"/>
                </a:solidFill>
              </a:rPr>
              <a:t> year of a new qualification the grade 9 will be set using a tailored approach. We have written a blog to explain how this will be done, available here </a:t>
            </a:r>
            <a:r>
              <a:rPr lang="en-GB" u="sng" baseline="0" dirty="0" smtClean="0">
                <a:solidFill>
                  <a:srgbClr val="00B0F0"/>
                </a:solidFill>
              </a:rPr>
              <a:t>https://ofqual.blog.gov.uk/2017/04/05/setting-grade-9-in-new-gcses/ </a:t>
            </a:r>
            <a:endParaRPr lang="en-GB" u="sng" dirty="0" smtClean="0">
              <a:solidFill>
                <a:srgbClr val="00B0F0"/>
              </a:solidFill>
            </a:endParaRPr>
          </a:p>
          <a:p>
            <a:pPr marL="9404" lvl="1" indent="0" defTabSz="902895">
              <a:spcBef>
                <a:spcPts val="297"/>
              </a:spcBef>
              <a:spcAft>
                <a:spcPts val="297"/>
              </a:spcAft>
              <a:buFont typeface="Arial" panose="020B0604020202020204" pitchFamily="34" charset="0"/>
              <a:buNone/>
              <a:defRPr/>
            </a:pPr>
            <a:endParaRPr lang="en-GB" dirty="0" smtClean="0">
              <a:solidFill>
                <a:srgbClr val="4D4D4D"/>
              </a:solidFill>
            </a:endParaRPr>
          </a:p>
          <a:p>
            <a:pPr marL="9405" lvl="1" defTabSz="902895">
              <a:spcBef>
                <a:spcPts val="297"/>
              </a:spcBef>
              <a:spcAft>
                <a:spcPts val="297"/>
              </a:spcAft>
              <a:defRPr/>
            </a:pPr>
            <a:r>
              <a:rPr lang="en-GB" b="0" u="none" baseline="0" dirty="0" smtClean="0">
                <a:solidFill>
                  <a:srgbClr val="4D4D4D"/>
                </a:solidFill>
              </a:rPr>
              <a:t>There is more differentiation in the reformed qualifications, as there are three top grades (7, 8 and 9), compared to two in the unreformed qualifications (A and A*). Fewer students will get a grade 9 than previously got an A*. </a:t>
            </a:r>
          </a:p>
          <a:p>
            <a:pPr marL="9405" lvl="1" defTabSz="902895">
              <a:spcBef>
                <a:spcPts val="297"/>
              </a:spcBef>
              <a:spcAft>
                <a:spcPts val="297"/>
              </a:spcAft>
              <a:defRPr/>
            </a:pPr>
            <a:endParaRPr lang="en-GB" b="0" u="none" baseline="0" dirty="0" smtClean="0">
              <a:solidFill>
                <a:srgbClr val="4D4D4D"/>
              </a:solidFill>
            </a:endParaRPr>
          </a:p>
          <a:p>
            <a:pPr marL="9405" lvl="1" defTabSz="902895">
              <a:spcBef>
                <a:spcPts val="297"/>
              </a:spcBef>
              <a:spcAft>
                <a:spcPts val="297"/>
              </a:spcAft>
              <a:defRPr/>
            </a:pPr>
            <a:r>
              <a:rPr lang="en-GB" b="0" i="0" dirty="0" smtClean="0">
                <a:solidFill>
                  <a:srgbClr val="4D4D4D"/>
                </a:solidFill>
              </a:rPr>
              <a:t>Employers, colleges and universities will continue to set their own entry requirements. We have said where employers,</a:t>
            </a:r>
            <a:r>
              <a:rPr lang="en-GB" b="0" i="0" baseline="0" dirty="0" smtClean="0">
                <a:solidFill>
                  <a:srgbClr val="4D4D4D"/>
                </a:solidFill>
              </a:rPr>
              <a:t> colleges or universities previously </a:t>
            </a:r>
            <a:r>
              <a:rPr lang="en-GB" i="0" dirty="0" smtClean="0">
                <a:solidFill>
                  <a:srgbClr val="4D4D4D"/>
                </a:solidFill>
              </a:rPr>
              <a:t>required a grade C</a:t>
            </a:r>
            <a:r>
              <a:rPr lang="en-GB" i="0" baseline="0" dirty="0" smtClean="0">
                <a:solidFill>
                  <a:srgbClr val="4D4D4D"/>
                </a:solidFill>
              </a:rPr>
              <a:t> as a </a:t>
            </a:r>
            <a:r>
              <a:rPr lang="en-GB" i="0" dirty="0" smtClean="0">
                <a:solidFill>
                  <a:srgbClr val="4D4D4D"/>
                </a:solidFill>
              </a:rPr>
              <a:t>minimum requirement, they can expect to require a grade 4</a:t>
            </a:r>
            <a:r>
              <a:rPr lang="en-GB" i="0" baseline="0" dirty="0" smtClean="0">
                <a:solidFill>
                  <a:srgbClr val="4D4D4D"/>
                </a:solidFill>
              </a:rPr>
              <a:t> in future, unless they have made a conscious decision to raise the bar. </a:t>
            </a:r>
            <a:endParaRPr lang="en-GB" b="0" i="0" u="none" baseline="0" dirty="0" smtClean="0">
              <a:solidFill>
                <a:srgbClr val="4D4D4D"/>
              </a:solidFill>
            </a:endParaRPr>
          </a:p>
        </p:txBody>
      </p:sp>
      <p:sp>
        <p:nvSpPr>
          <p:cNvPr id="4" name="Slide Number Placeholder 3"/>
          <p:cNvSpPr>
            <a:spLocks noGrp="1"/>
          </p:cNvSpPr>
          <p:nvPr>
            <p:ph type="sldNum" sz="quarter" idx="10"/>
          </p:nvPr>
        </p:nvSpPr>
        <p:spPr/>
        <p:txBody>
          <a:bodyPr/>
          <a:lstStyle/>
          <a:p>
            <a:fld id="{ACD30C55-053B-4B45-A537-EB90960D3A22}" type="slidenum">
              <a:rPr lang="en-GB" altLang="en-US" smtClean="0"/>
              <a:pPr/>
              <a:t>6</a:t>
            </a:fld>
            <a:endParaRPr lang="en-GB" altLang="en-US" dirty="0"/>
          </a:p>
        </p:txBody>
      </p:sp>
    </p:spTree>
    <p:extLst>
      <p:ext uri="{BB962C8B-B14F-4D97-AF65-F5344CB8AC3E}">
        <p14:creationId xmlns:p14="http://schemas.microsoft.com/office/powerpoint/2010/main" val="9026897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4249" eaLnBrk="1" hangingPunct="1">
              <a:spcBef>
                <a:spcPts val="593"/>
              </a:spcBef>
              <a:spcAft>
                <a:spcPts val="593"/>
              </a:spcAft>
              <a:defRPr/>
            </a:pPr>
            <a:r>
              <a:rPr lang="en-GB" b="1" dirty="0" smtClean="0">
                <a:solidFill>
                  <a:srgbClr val="4D4D4D"/>
                </a:solidFill>
              </a:rPr>
              <a:t>Content </a:t>
            </a:r>
            <a:r>
              <a:rPr lang="en-GB" dirty="0" smtClean="0">
                <a:solidFill>
                  <a:srgbClr val="4D4D4D"/>
                </a:solidFill>
              </a:rPr>
              <a:t>- </a:t>
            </a:r>
            <a:r>
              <a:rPr lang="en-GB" i="0" u="none" dirty="0" smtClean="0">
                <a:solidFill>
                  <a:srgbClr val="4D4D4D"/>
                </a:solidFill>
              </a:rPr>
              <a:t>Content</a:t>
            </a:r>
            <a:r>
              <a:rPr lang="en-GB" i="0" u="none" baseline="0" dirty="0" smtClean="0">
                <a:solidFill>
                  <a:srgbClr val="4D4D4D"/>
                </a:solidFill>
              </a:rPr>
              <a:t> for the reformed A levels </a:t>
            </a:r>
            <a:r>
              <a:rPr lang="en-GB" b="0" baseline="0" dirty="0" smtClean="0">
                <a:solidFill>
                  <a:srgbClr val="4D4D4D"/>
                </a:solidFill>
              </a:rPr>
              <a:t>has been </a:t>
            </a:r>
            <a:r>
              <a:rPr lang="en-GB" b="0" strike="noStrike" baseline="0" dirty="0" smtClean="0">
                <a:solidFill>
                  <a:srgbClr val="4D4D4D"/>
                </a:solidFill>
              </a:rPr>
              <a:t>revised </a:t>
            </a:r>
            <a:r>
              <a:rPr lang="en-GB" b="0" baseline="0" dirty="0" smtClean="0">
                <a:solidFill>
                  <a:srgbClr val="4D4D4D"/>
                </a:solidFill>
              </a:rPr>
              <a:t>to better prepare students for university</a:t>
            </a:r>
            <a:r>
              <a:rPr lang="en-GB" b="0" i="0" u="none" baseline="0" dirty="0" smtClean="0">
                <a:solidFill>
                  <a:srgbClr val="4D4D4D"/>
                </a:solidFill>
              </a:rPr>
              <a:t>. </a:t>
            </a:r>
            <a:r>
              <a:rPr lang="en-GB" i="0" u="none" baseline="0" dirty="0" smtClean="0">
                <a:solidFill>
                  <a:srgbClr val="4D4D4D"/>
                </a:solidFill>
              </a:rPr>
              <a:t>Changes</a:t>
            </a:r>
            <a:r>
              <a:rPr lang="en-GB" i="0" baseline="0" dirty="0" smtClean="0">
                <a:solidFill>
                  <a:srgbClr val="4D4D4D"/>
                </a:solidFill>
              </a:rPr>
              <a:t> will vary by subject. </a:t>
            </a:r>
            <a:r>
              <a:rPr lang="en-GB" i="0" strike="noStrike" baseline="0" dirty="0" smtClean="0">
                <a:solidFill>
                  <a:srgbClr val="4D4D4D"/>
                </a:solidFill>
              </a:rPr>
              <a:t>C</a:t>
            </a:r>
            <a:r>
              <a:rPr lang="en-GB" i="0" baseline="0" dirty="0" smtClean="0">
                <a:solidFill>
                  <a:srgbClr val="4D4D4D"/>
                </a:solidFill>
              </a:rPr>
              <a:t>ontent for all reformed AS and A levels is available here: </a:t>
            </a:r>
            <a:r>
              <a:rPr lang="en-GB" i="0" u="sng" baseline="0" dirty="0" smtClean="0">
                <a:solidFill>
                  <a:srgbClr val="00B0F0"/>
                </a:solidFill>
              </a:rPr>
              <a:t>https://www.gov.uk/government/collections/gce-as-and-a-level-subject-content</a:t>
            </a:r>
            <a:r>
              <a:rPr lang="en-GB" i="0" baseline="0" dirty="0" smtClean="0">
                <a:solidFill>
                  <a:srgbClr val="4D4D4D"/>
                </a:solidFill>
              </a:rPr>
              <a:t> </a:t>
            </a:r>
          </a:p>
          <a:p>
            <a:pPr defTabSz="904249" eaLnBrk="1" hangingPunct="1">
              <a:spcBef>
                <a:spcPts val="593"/>
              </a:spcBef>
              <a:spcAft>
                <a:spcPts val="593"/>
              </a:spcAft>
              <a:defRPr/>
            </a:pPr>
            <a:endParaRPr lang="en-GB" i="0" baseline="0" dirty="0" smtClean="0">
              <a:solidFill>
                <a:srgbClr val="4D4D4D"/>
              </a:solidFill>
            </a:endParaRPr>
          </a:p>
          <a:p>
            <a:pPr defTabSz="904249" eaLnBrk="1" hangingPunct="1">
              <a:spcBef>
                <a:spcPts val="593"/>
              </a:spcBef>
              <a:spcAft>
                <a:spcPts val="593"/>
              </a:spcAft>
              <a:defRPr/>
            </a:pPr>
            <a:r>
              <a:rPr lang="en-GB" altLang="en-US" i="0" strike="noStrike" baseline="0" dirty="0" smtClean="0">
                <a:solidFill>
                  <a:srgbClr val="4D4D4D"/>
                </a:solidFill>
              </a:rPr>
              <a:t>An up-to-date list of accredited subjects for first teaching in September 2018 is available here: </a:t>
            </a:r>
            <a:r>
              <a:rPr lang="en-GB" i="0" strike="noStrike" baseline="0" dirty="0" smtClean="0">
                <a:solidFill>
                  <a:srgbClr val="4D4D4D"/>
                </a:solidFill>
              </a:rPr>
              <a:t> </a:t>
            </a:r>
            <a:r>
              <a:rPr lang="en-GB" i="0" u="sng" strike="noStrike" baseline="0" dirty="0" smtClean="0">
                <a:solidFill>
                  <a:srgbClr val="00B0F0"/>
                </a:solidFill>
              </a:rPr>
              <a:t>https://www.gov.uk/government/publications/accreditation-of-gcses-and-a-levels-for-teaching-from-2018/gcse-and-a-level-subjects-accredited-to-be-taught-from-2018</a:t>
            </a:r>
            <a:r>
              <a:rPr lang="en-GB" i="0" strike="noStrike" baseline="0" dirty="0" smtClean="0">
                <a:solidFill>
                  <a:srgbClr val="4D4D4D"/>
                </a:solidFill>
              </a:rPr>
              <a:t>  </a:t>
            </a:r>
            <a:endParaRPr lang="en-GB" b="1" i="0" strike="noStrike" baseline="0" dirty="0" smtClean="0">
              <a:solidFill>
                <a:srgbClr val="4D4D4D"/>
              </a:solidFill>
            </a:endParaRPr>
          </a:p>
          <a:p>
            <a:pPr defTabSz="904249" eaLnBrk="1" hangingPunct="1">
              <a:spcBef>
                <a:spcPts val="593"/>
              </a:spcBef>
              <a:spcAft>
                <a:spcPts val="593"/>
              </a:spcAft>
              <a:defRPr/>
            </a:pPr>
            <a:endParaRPr lang="en-GB" baseline="0" dirty="0" smtClean="0">
              <a:solidFill>
                <a:srgbClr val="4D4D4D"/>
              </a:solidFill>
            </a:endParaRPr>
          </a:p>
          <a:p>
            <a:pPr defTabSz="902895" eaLnBrk="1" hangingPunct="1">
              <a:spcBef>
                <a:spcPts val="592"/>
              </a:spcBef>
              <a:spcAft>
                <a:spcPts val="592"/>
              </a:spcAft>
              <a:defRPr/>
            </a:pPr>
            <a:r>
              <a:rPr lang="en-GB" b="1" dirty="0" smtClean="0">
                <a:solidFill>
                  <a:srgbClr val="4D4D4D"/>
                </a:solidFill>
              </a:rPr>
              <a:t>Structure</a:t>
            </a:r>
            <a:r>
              <a:rPr lang="en-GB" dirty="0" smtClean="0">
                <a:solidFill>
                  <a:srgbClr val="4D4D4D"/>
                </a:solidFill>
              </a:rPr>
              <a:t> - The reformed A levels will be linear qualifications, with all exams at the end of the two years, to allow more time for teaching. As outlined in slide </a:t>
            </a:r>
            <a:r>
              <a:rPr lang="en-GB" b="0" dirty="0" smtClean="0">
                <a:solidFill>
                  <a:srgbClr val="4D4D4D"/>
                </a:solidFill>
              </a:rPr>
              <a:t>12, </a:t>
            </a:r>
            <a:r>
              <a:rPr lang="en-GB" dirty="0" smtClean="0">
                <a:solidFill>
                  <a:srgbClr val="4D4D4D"/>
                </a:solidFill>
              </a:rPr>
              <a:t>the AS will no longer count towards the A level, and your school or college may decide to offer the AS in some subjects</a:t>
            </a:r>
            <a:r>
              <a:rPr lang="en-GB" baseline="0" dirty="0" smtClean="0">
                <a:solidFill>
                  <a:srgbClr val="4D4D4D"/>
                </a:solidFill>
              </a:rPr>
              <a:t> but not all</a:t>
            </a:r>
            <a:r>
              <a:rPr lang="en-GB" dirty="0" smtClean="0">
                <a:solidFill>
                  <a:srgbClr val="4D4D4D"/>
                </a:solidFill>
              </a:rPr>
              <a:t>. </a:t>
            </a:r>
          </a:p>
          <a:p>
            <a:pPr defTabSz="902895" eaLnBrk="1" hangingPunct="1">
              <a:spcBef>
                <a:spcPts val="592"/>
              </a:spcBef>
              <a:spcAft>
                <a:spcPts val="592"/>
              </a:spcAft>
              <a:defRPr/>
            </a:pPr>
            <a:endParaRPr lang="en-GB" dirty="0" smtClean="0">
              <a:solidFill>
                <a:srgbClr val="4D4D4D"/>
              </a:solidFill>
            </a:endParaRPr>
          </a:p>
          <a:p>
            <a:pPr defTabSz="902895" eaLnBrk="1" hangingPunct="1">
              <a:spcBef>
                <a:spcPts val="592"/>
              </a:spcBef>
              <a:spcAft>
                <a:spcPts val="592"/>
              </a:spcAft>
              <a:defRPr/>
            </a:pPr>
            <a:r>
              <a:rPr lang="en-GB" b="1" dirty="0" smtClean="0">
                <a:solidFill>
                  <a:srgbClr val="4D4D4D"/>
                </a:solidFill>
              </a:rPr>
              <a:t>Assessment </a:t>
            </a:r>
            <a:r>
              <a:rPr lang="en-GB" dirty="0" smtClean="0">
                <a:solidFill>
                  <a:srgbClr val="4D4D4D"/>
                </a:solidFill>
              </a:rPr>
              <a:t>- The amount of coursework </a:t>
            </a:r>
            <a:r>
              <a:rPr lang="en-GB" baseline="0" dirty="0" smtClean="0">
                <a:solidFill>
                  <a:srgbClr val="4D4D4D"/>
                </a:solidFill>
              </a:rPr>
              <a:t>in each subject varies. However, assessment is mainly by examination </a:t>
            </a:r>
            <a:r>
              <a:rPr lang="en-GB" b="0" strike="noStrike" baseline="0" dirty="0" smtClean="0">
                <a:solidFill>
                  <a:srgbClr val="4D4D4D"/>
                </a:solidFill>
              </a:rPr>
              <a:t>and c</a:t>
            </a:r>
            <a:r>
              <a:rPr lang="en-GB" b="0" baseline="0" dirty="0" smtClean="0">
                <a:solidFill>
                  <a:srgbClr val="4D4D4D"/>
                </a:solidFill>
              </a:rPr>
              <a:t>oursework or non-exam assessment (NEA) will </a:t>
            </a:r>
            <a:r>
              <a:rPr lang="en-GB" dirty="0" smtClean="0">
                <a:solidFill>
                  <a:srgbClr val="4D4D4D"/>
                </a:solidFill>
              </a:rPr>
              <a:t>only be included where skills and knowledge cannot be assessed validly by exams</a:t>
            </a:r>
            <a:r>
              <a:rPr lang="en-GB" baseline="0" dirty="0" smtClean="0">
                <a:solidFill>
                  <a:srgbClr val="4D4D4D"/>
                </a:solidFill>
              </a:rPr>
              <a:t>. The requirements for each subject vary and some do not require coursework or NEA but do require students to do practical work. Their learning from the practical work </a:t>
            </a:r>
            <a:r>
              <a:rPr lang="en-GB" b="0" baseline="0" dirty="0" smtClean="0">
                <a:solidFill>
                  <a:srgbClr val="4D4D4D"/>
                </a:solidFill>
              </a:rPr>
              <a:t>is </a:t>
            </a:r>
            <a:r>
              <a:rPr lang="en-GB" baseline="0" dirty="0" smtClean="0">
                <a:solidFill>
                  <a:srgbClr val="4D4D4D"/>
                </a:solidFill>
              </a:rPr>
              <a:t>assessed in exams.</a:t>
            </a:r>
          </a:p>
          <a:p>
            <a:pPr defTabSz="902895" eaLnBrk="1" hangingPunct="1">
              <a:spcBef>
                <a:spcPts val="592"/>
              </a:spcBef>
              <a:spcAft>
                <a:spcPts val="592"/>
              </a:spcAft>
              <a:defRPr/>
            </a:pPr>
            <a:endParaRPr lang="en-GB" baseline="0" dirty="0" smtClean="0">
              <a:solidFill>
                <a:srgbClr val="4D4D4D"/>
              </a:solidFill>
            </a:endParaRPr>
          </a:p>
          <a:p>
            <a:pPr>
              <a:spcBef>
                <a:spcPts val="592"/>
              </a:spcBef>
              <a:spcAft>
                <a:spcPts val="592"/>
              </a:spcAft>
            </a:pPr>
            <a:r>
              <a:rPr lang="en-GB" b="1" baseline="0" dirty="0" smtClean="0">
                <a:solidFill>
                  <a:srgbClr val="4D4D4D"/>
                </a:solidFill>
              </a:rPr>
              <a:t>Grading </a:t>
            </a:r>
            <a:r>
              <a:rPr lang="en-GB" baseline="0" dirty="0" smtClean="0">
                <a:solidFill>
                  <a:srgbClr val="4D4D4D"/>
                </a:solidFill>
              </a:rPr>
              <a:t>– Grading for A levels will remain </a:t>
            </a:r>
            <a:r>
              <a:rPr lang="en-GB" b="1" baseline="0" dirty="0" smtClean="0">
                <a:solidFill>
                  <a:srgbClr val="4D4D4D"/>
                </a:solidFill>
              </a:rPr>
              <a:t>unchanged.  </a:t>
            </a:r>
            <a:r>
              <a:rPr lang="en-GB" b="0" baseline="0" dirty="0" smtClean="0">
                <a:solidFill>
                  <a:srgbClr val="4D4D4D"/>
                </a:solidFill>
              </a:rPr>
              <a:t>However, </a:t>
            </a:r>
            <a:r>
              <a:rPr lang="en-GB" baseline="0" dirty="0" smtClean="0">
                <a:solidFill>
                  <a:srgbClr val="4D4D4D"/>
                </a:solidFill>
              </a:rPr>
              <a:t>for </a:t>
            </a:r>
            <a:r>
              <a:rPr lang="en-GB" b="1" baseline="0" dirty="0" smtClean="0">
                <a:solidFill>
                  <a:srgbClr val="4D4D4D"/>
                </a:solidFill>
              </a:rPr>
              <a:t>science A levels</a:t>
            </a:r>
            <a:r>
              <a:rPr lang="en-GB" baseline="0" dirty="0" smtClean="0">
                <a:solidFill>
                  <a:srgbClr val="4D4D4D"/>
                </a:solidFill>
              </a:rPr>
              <a:t>, students will also receive a separate pass/fail grade for their practical skills, sometimes referred to as an endorsement.</a:t>
            </a:r>
            <a:endParaRPr lang="en-GB" b="1" dirty="0" smtClean="0">
              <a:solidFill>
                <a:srgbClr val="4D4D4D"/>
              </a:solidFill>
            </a:endParaRPr>
          </a:p>
          <a:p>
            <a:pPr defTabSz="902895" eaLnBrk="1" hangingPunct="1">
              <a:spcBef>
                <a:spcPts val="592"/>
              </a:spcBef>
              <a:spcAft>
                <a:spcPts val="592"/>
              </a:spcAft>
              <a:defRPr/>
            </a:pPr>
            <a:endParaRPr lang="en-GB" b="1" dirty="0" smtClean="0"/>
          </a:p>
          <a:p>
            <a:pPr defTabSz="902895" eaLnBrk="1" hangingPunct="1">
              <a:spcBef>
                <a:spcPts val="592"/>
              </a:spcBef>
              <a:spcAft>
                <a:spcPts val="592"/>
              </a:spcAft>
              <a:defRPr/>
            </a:pPr>
            <a:r>
              <a:rPr lang="en-GB" sz="1400" b="1" dirty="0" smtClean="0"/>
              <a:t>The awarding process</a:t>
            </a:r>
          </a:p>
          <a:p>
            <a:pPr defTabSz="902895" eaLnBrk="1" hangingPunct="1">
              <a:spcBef>
                <a:spcPts val="592"/>
              </a:spcBef>
              <a:spcAft>
                <a:spcPts val="592"/>
              </a:spcAft>
              <a:defRPr/>
            </a:pPr>
            <a:r>
              <a:rPr lang="en-GB" baseline="0" dirty="0" smtClean="0"/>
              <a:t>We have written a blog that explains the awarding process that you might find useful: </a:t>
            </a:r>
            <a:r>
              <a:rPr lang="en-GB" u="sng" baseline="0" dirty="0" smtClean="0">
                <a:solidFill>
                  <a:srgbClr val="00B0F0"/>
                </a:solidFill>
              </a:rPr>
              <a:t>https://ofqual.blog.gov.uk/2018/01/19/gcse-and-a-level-awarding-in-2018/</a:t>
            </a:r>
            <a:r>
              <a:rPr lang="en-GB" baseline="0" dirty="0" smtClean="0">
                <a:solidFill>
                  <a:srgbClr val="7030A0"/>
                </a:solidFill>
              </a:rPr>
              <a:t> </a:t>
            </a:r>
          </a:p>
          <a:p>
            <a:pPr defTabSz="902895" eaLnBrk="1" hangingPunct="1">
              <a:spcBef>
                <a:spcPts val="592"/>
              </a:spcBef>
              <a:spcAft>
                <a:spcPts val="592"/>
              </a:spcAft>
              <a:defRPr/>
            </a:pPr>
            <a:endParaRPr lang="en-GB" b="1" baseline="0" dirty="0" smtClean="0">
              <a:solidFill>
                <a:srgbClr val="7030A0"/>
              </a:solidFill>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GB" baseline="0" dirty="0" smtClean="0"/>
              <a:t>As with GCSEs</a:t>
            </a:r>
            <a:r>
              <a:rPr lang="en-GB" b="1" u="none" baseline="0" dirty="0" smtClean="0"/>
              <a:t>,</a:t>
            </a:r>
            <a:r>
              <a:rPr lang="en-GB" u="none" baseline="0" dirty="0" smtClean="0"/>
              <a:t> to ensure that students </a:t>
            </a:r>
            <a:r>
              <a:rPr lang="en-GB" u="none" baseline="0" dirty="0" smtClean="0">
                <a:solidFill>
                  <a:srgbClr val="7030A0"/>
                </a:solidFill>
              </a:rPr>
              <a:t>who are first to take </a:t>
            </a:r>
            <a:r>
              <a:rPr lang="en-GB" u="none" baseline="0" dirty="0" smtClean="0"/>
              <a:t>the reformed </a:t>
            </a:r>
            <a:r>
              <a:rPr lang="en-GB" u="none" baseline="0" dirty="0" smtClean="0">
                <a:solidFill>
                  <a:srgbClr val="7030A0"/>
                </a:solidFill>
              </a:rPr>
              <a:t>AS/</a:t>
            </a:r>
            <a:r>
              <a:rPr lang="en-GB" u="none" baseline="0" dirty="0" smtClean="0"/>
              <a:t>A levels are not disadvantaged, Ofqual will use a process called ‘comparable outcomes’ to ensure that roughly the same proportion of students achieve similar grades as in previous years, assuming the ability profile of the students </a:t>
            </a:r>
            <a:r>
              <a:rPr lang="en-GB" u="none" baseline="0" dirty="0" smtClean="0">
                <a:solidFill>
                  <a:srgbClr val="7030A0"/>
                </a:solidFill>
              </a:rPr>
              <a:t>remains</a:t>
            </a:r>
            <a:r>
              <a:rPr lang="en-GB" u="none" baseline="0" dirty="0" smtClean="0"/>
              <a:t> the same. </a:t>
            </a:r>
            <a:endParaRPr lang="en-GB" u="none" dirty="0" smtClean="0"/>
          </a:p>
          <a:p>
            <a:endParaRPr lang="en-GB" dirty="0" smtClean="0">
              <a:solidFill>
                <a:srgbClr val="7030A0"/>
              </a:solidFill>
            </a:endParaRPr>
          </a:p>
          <a:p>
            <a:r>
              <a:rPr lang="en-GB" dirty="0" smtClean="0">
                <a:solidFill>
                  <a:srgbClr val="7030A0"/>
                </a:solidFill>
              </a:rPr>
              <a:t>We are c</a:t>
            </a:r>
            <a:r>
              <a:rPr lang="en-GB" dirty="0" smtClean="0"/>
              <a:t>arrying forward standards from unreformed </a:t>
            </a:r>
            <a:r>
              <a:rPr lang="en-GB" dirty="0" smtClean="0">
                <a:solidFill>
                  <a:srgbClr val="7030A0"/>
                </a:solidFill>
              </a:rPr>
              <a:t>qualifications</a:t>
            </a:r>
            <a:r>
              <a:rPr lang="en-GB" dirty="0" smtClean="0"/>
              <a:t> to </a:t>
            </a:r>
            <a:r>
              <a:rPr lang="en-GB" dirty="0" smtClean="0">
                <a:solidFill>
                  <a:srgbClr val="7030A0"/>
                </a:solidFill>
              </a:rPr>
              <a:t>the </a:t>
            </a:r>
            <a:r>
              <a:rPr lang="en-GB" dirty="0" smtClean="0"/>
              <a:t>new </a:t>
            </a:r>
            <a:r>
              <a:rPr lang="en-GB" dirty="0" smtClean="0">
                <a:solidFill>
                  <a:srgbClr val="7030A0"/>
                </a:solidFill>
              </a:rPr>
              <a:t>reformed</a:t>
            </a:r>
            <a:r>
              <a:rPr lang="en-GB" baseline="0" dirty="0" smtClean="0">
                <a:solidFill>
                  <a:srgbClr val="7030A0"/>
                </a:solidFill>
              </a:rPr>
              <a:t> AS/</a:t>
            </a:r>
            <a:r>
              <a:rPr lang="en-GB" dirty="0" smtClean="0"/>
              <a:t>A levels. </a:t>
            </a:r>
            <a:r>
              <a:rPr lang="en-GB" dirty="0" smtClean="0">
                <a:solidFill>
                  <a:srgbClr val="7030A0"/>
                </a:solidFill>
              </a:rPr>
              <a:t>This</a:t>
            </a:r>
            <a:r>
              <a:rPr lang="en-GB" baseline="0" dirty="0" smtClean="0">
                <a:solidFill>
                  <a:srgbClr val="7030A0"/>
                </a:solidFill>
              </a:rPr>
              <a:t> means that the </a:t>
            </a:r>
            <a:r>
              <a:rPr lang="en-GB" b="1" baseline="0" dirty="0" smtClean="0">
                <a:solidFill>
                  <a:srgbClr val="7030A0"/>
                </a:solidFill>
              </a:rPr>
              <a:t>standard has not changed.</a:t>
            </a:r>
            <a:r>
              <a:rPr lang="en-GB" dirty="0" smtClean="0"/>
              <a:t> </a:t>
            </a:r>
          </a:p>
          <a:p>
            <a:endParaRPr lang="en-GB" dirty="0" smtClean="0">
              <a:solidFill>
                <a:srgbClr val="7030A0"/>
              </a:solidFill>
            </a:endParaRPr>
          </a:p>
          <a:p>
            <a:r>
              <a:rPr lang="en-GB" dirty="0" smtClean="0">
                <a:solidFill>
                  <a:srgbClr val="7030A0"/>
                </a:solidFill>
              </a:rPr>
              <a:t>In </a:t>
            </a:r>
            <a:r>
              <a:rPr lang="en-GB" b="1" dirty="0" smtClean="0">
                <a:solidFill>
                  <a:srgbClr val="7030A0"/>
                </a:solidFill>
              </a:rPr>
              <a:t>unreformed</a:t>
            </a:r>
            <a:r>
              <a:rPr lang="en-GB" b="1" baseline="0" dirty="0" smtClean="0">
                <a:solidFill>
                  <a:srgbClr val="7030A0"/>
                </a:solidFill>
              </a:rPr>
              <a:t> </a:t>
            </a:r>
            <a:r>
              <a:rPr lang="en-GB" b="1" dirty="0" smtClean="0"/>
              <a:t>A level</a:t>
            </a:r>
            <a:r>
              <a:rPr lang="en-GB" b="1" dirty="0" smtClean="0">
                <a:solidFill>
                  <a:srgbClr val="7030A0"/>
                </a:solidFill>
              </a:rPr>
              <a:t>s</a:t>
            </a:r>
            <a:r>
              <a:rPr lang="en-GB" b="1" dirty="0" smtClean="0"/>
              <a:t> </a:t>
            </a:r>
            <a:r>
              <a:rPr lang="en-GB" dirty="0" smtClean="0"/>
              <a:t>grade boundaries are set in different ways. Grades A and E </a:t>
            </a:r>
            <a:r>
              <a:rPr lang="en-GB" b="0" dirty="0" smtClean="0"/>
              <a:t>are key grade </a:t>
            </a:r>
            <a:r>
              <a:rPr lang="en-GB" dirty="0" smtClean="0"/>
              <a:t>boundaries </a:t>
            </a:r>
            <a:r>
              <a:rPr lang="en-GB" dirty="0" smtClean="0">
                <a:solidFill>
                  <a:srgbClr val="7030A0"/>
                </a:solidFill>
              </a:rPr>
              <a:t>and </a:t>
            </a:r>
            <a:r>
              <a:rPr lang="en-GB" dirty="0" smtClean="0"/>
              <a:t>are set by exam boards using evidence including senior examiners’ judgments of student work and statistical predictions. Grades B, C and D are known </a:t>
            </a:r>
            <a:r>
              <a:rPr lang="en-GB" b="0" dirty="0" smtClean="0"/>
              <a:t>as arithmetic grade </a:t>
            </a:r>
            <a:r>
              <a:rPr lang="en-GB" dirty="0" smtClean="0"/>
              <a:t>boundaries. They are set by calculating the difference between the marks for A and E and dividing by 3, so that there are equal marks between each grade boundary. </a:t>
            </a:r>
            <a:r>
              <a:rPr lang="en-GB" dirty="0" smtClean="0">
                <a:solidFill>
                  <a:srgbClr val="7030A0"/>
                </a:solidFill>
              </a:rPr>
              <a:t>To achieve an </a:t>
            </a:r>
            <a:r>
              <a:rPr lang="en-GB" dirty="0" smtClean="0"/>
              <a:t>A* students must achieve an A grade overall and 90% of the UMS marks on the A2 units. </a:t>
            </a:r>
          </a:p>
          <a:p>
            <a:r>
              <a:rPr lang="en-GB" dirty="0" smtClean="0"/>
              <a:t> </a:t>
            </a:r>
          </a:p>
          <a:p>
            <a:pPr defTabSz="904342">
              <a:defRPr/>
            </a:pPr>
            <a:r>
              <a:rPr lang="en-GB" dirty="0" smtClean="0"/>
              <a:t>In the </a:t>
            </a:r>
            <a:r>
              <a:rPr lang="en-GB" b="1" dirty="0" smtClean="0"/>
              <a:t>new </a:t>
            </a:r>
            <a:r>
              <a:rPr lang="en-GB" b="1" dirty="0" smtClean="0">
                <a:solidFill>
                  <a:srgbClr val="7030A0"/>
                </a:solidFill>
              </a:rPr>
              <a:t>reformed </a:t>
            </a:r>
            <a:r>
              <a:rPr lang="en-GB" b="1" dirty="0" smtClean="0"/>
              <a:t>A levels,</a:t>
            </a:r>
            <a:r>
              <a:rPr lang="en-GB" dirty="0" smtClean="0"/>
              <a:t> grades A and E </a:t>
            </a:r>
            <a:r>
              <a:rPr lang="en-GB" dirty="0" smtClean="0">
                <a:solidFill>
                  <a:srgbClr val="7030A0"/>
                </a:solidFill>
              </a:rPr>
              <a:t>remain </a:t>
            </a:r>
            <a:r>
              <a:rPr lang="en-GB" b="1" dirty="0" smtClean="0"/>
              <a:t>key</a:t>
            </a:r>
            <a:r>
              <a:rPr lang="en-GB" dirty="0" smtClean="0"/>
              <a:t> grade boundaries </a:t>
            </a:r>
            <a:r>
              <a:rPr lang="en-GB" dirty="0" smtClean="0">
                <a:solidFill>
                  <a:srgbClr val="7030A0"/>
                </a:solidFill>
              </a:rPr>
              <a:t>and </a:t>
            </a:r>
            <a:r>
              <a:rPr lang="en-GB" dirty="0" smtClean="0"/>
              <a:t>will be set by exam boards using evidence including senior examiners’ judgments of student work and statistical predictions. </a:t>
            </a:r>
            <a:r>
              <a:rPr lang="en-GB" dirty="0" smtClean="0">
                <a:solidFill>
                  <a:srgbClr val="7030A0"/>
                </a:solidFill>
              </a:rPr>
              <a:t>However</a:t>
            </a:r>
            <a:r>
              <a:rPr lang="en-GB" baseline="0" dirty="0" smtClean="0">
                <a:solidFill>
                  <a:srgbClr val="7030A0"/>
                </a:solidFill>
              </a:rPr>
              <a:t> </a:t>
            </a:r>
            <a:r>
              <a:rPr lang="en-GB" b="1" dirty="0" smtClean="0"/>
              <a:t>A* will be set using statistics</a:t>
            </a:r>
            <a:r>
              <a:rPr lang="en-GB" dirty="0" smtClean="0"/>
              <a:t>. As now, grades B, C and D are </a:t>
            </a:r>
            <a:r>
              <a:rPr lang="en-GB" b="1" dirty="0" smtClean="0"/>
              <a:t>arithmetic</a:t>
            </a:r>
            <a:r>
              <a:rPr lang="en-GB" dirty="0" smtClean="0"/>
              <a:t> grade boundaries and will be set by dividing the difference between the marks for A and E. </a:t>
            </a:r>
            <a:r>
              <a:rPr lang="en-GB" dirty="0" smtClean="0">
                <a:solidFill>
                  <a:srgbClr val="7030A0"/>
                </a:solidFill>
              </a:rPr>
              <a:t>The approach is very similar to A levels currently.</a:t>
            </a:r>
          </a:p>
          <a:p>
            <a:endParaRPr lang="en-GB" dirty="0"/>
          </a:p>
        </p:txBody>
      </p:sp>
      <p:sp>
        <p:nvSpPr>
          <p:cNvPr id="4" name="Slide Number Placeholder 3"/>
          <p:cNvSpPr>
            <a:spLocks noGrp="1"/>
          </p:cNvSpPr>
          <p:nvPr>
            <p:ph type="sldNum" sz="quarter" idx="10"/>
          </p:nvPr>
        </p:nvSpPr>
        <p:spPr/>
        <p:txBody>
          <a:bodyPr/>
          <a:lstStyle/>
          <a:p>
            <a:fld id="{ACD30C55-053B-4B45-A537-EB90960D3A22}" type="slidenum">
              <a:rPr lang="en-GB" altLang="en-US" smtClean="0"/>
              <a:pPr/>
              <a:t>9</a:t>
            </a:fld>
            <a:endParaRPr lang="en-GB" altLang="en-US"/>
          </a:p>
        </p:txBody>
      </p:sp>
    </p:spTree>
    <p:extLst>
      <p:ext uri="{BB962C8B-B14F-4D97-AF65-F5344CB8AC3E}">
        <p14:creationId xmlns:p14="http://schemas.microsoft.com/office/powerpoint/2010/main" val="16066311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xfrm>
            <a:off x="44450" y="739775"/>
            <a:ext cx="6581775" cy="370363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xfrm>
            <a:off x="159188" y="4689517"/>
            <a:ext cx="6350713" cy="444269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GB" altLang="en-US" b="1" dirty="0" smtClean="0">
                <a:solidFill>
                  <a:srgbClr val="4D4D4D"/>
                </a:solidFill>
              </a:rPr>
              <a:t>What is</a:t>
            </a:r>
            <a:r>
              <a:rPr lang="en-GB" altLang="en-US" b="1" baseline="0" dirty="0" smtClean="0">
                <a:solidFill>
                  <a:srgbClr val="4D4D4D"/>
                </a:solidFill>
              </a:rPr>
              <a:t> happening?</a:t>
            </a:r>
          </a:p>
          <a:p>
            <a:pPr eaLnBrk="1" hangingPunct="1"/>
            <a:r>
              <a:rPr lang="en-GB" altLang="en-US" b="0" strike="noStrike" baseline="0" dirty="0" smtClean="0">
                <a:solidFill>
                  <a:srgbClr val="4D4D4D"/>
                </a:solidFill>
              </a:rPr>
              <a:t>AS and A levels are in the process of being reformed, taught and awarded </a:t>
            </a:r>
            <a:r>
              <a:rPr lang="en-GB" altLang="en-US" b="0" u="none" strike="noStrike" baseline="0" dirty="0" smtClean="0">
                <a:solidFill>
                  <a:srgbClr val="4D4D4D"/>
                </a:solidFill>
              </a:rPr>
              <a:t>as in the table above.</a:t>
            </a:r>
          </a:p>
          <a:p>
            <a:pPr eaLnBrk="1" hangingPunct="1"/>
            <a:endParaRPr lang="en-GB" altLang="en-US" b="0" strike="noStrike" baseline="0" dirty="0" smtClean="0">
              <a:solidFill>
                <a:srgbClr val="4D4D4D"/>
              </a:solidFill>
            </a:endParaRPr>
          </a:p>
          <a:p>
            <a:r>
              <a:rPr lang="en-GB" altLang="en-US" b="0" dirty="0" smtClean="0">
                <a:solidFill>
                  <a:srgbClr val="4D4D4D"/>
                </a:solidFill>
              </a:rPr>
              <a:t>A lot of subjects including</a:t>
            </a:r>
            <a:r>
              <a:rPr lang="en-US" altLang="en-US" b="0" dirty="0" smtClean="0">
                <a:solidFill>
                  <a:srgbClr val="4D4D4D"/>
                </a:solidFill>
              </a:rPr>
              <a:t> English, the sciences and history A levels have been taught since 2015 </a:t>
            </a:r>
            <a:r>
              <a:rPr lang="en-US" altLang="en-US" b="0" u="none" dirty="0" smtClean="0">
                <a:solidFill>
                  <a:srgbClr val="4D4D4D"/>
                </a:solidFill>
              </a:rPr>
              <a:t>with AS exams in 2016 and A level exams in 2017. </a:t>
            </a:r>
            <a:r>
              <a:rPr lang="en-US" altLang="en-US" b="0" strike="noStrike" dirty="0" smtClean="0">
                <a:solidFill>
                  <a:srgbClr val="4D4D4D"/>
                </a:solidFill>
              </a:rPr>
              <a:t>There will be m</a:t>
            </a:r>
            <a:r>
              <a:rPr lang="en-US" altLang="en-US" b="0" dirty="0" smtClean="0">
                <a:solidFill>
                  <a:srgbClr val="4D4D4D"/>
                </a:solidFill>
              </a:rPr>
              <a:t>ore </a:t>
            </a:r>
            <a:r>
              <a:rPr lang="en-GB" altLang="en-US" b="0" dirty="0" smtClean="0">
                <a:solidFill>
                  <a:srgbClr val="4D4D4D"/>
                </a:solidFill>
              </a:rPr>
              <a:t>reformed</a:t>
            </a:r>
            <a:r>
              <a:rPr lang="en-US" altLang="en-US" b="0" dirty="0" smtClean="0">
                <a:solidFill>
                  <a:srgbClr val="4D4D4D"/>
                </a:solidFill>
              </a:rPr>
              <a:t> </a:t>
            </a:r>
            <a:r>
              <a:rPr lang="en-GB" altLang="en-US" b="0" dirty="0" smtClean="0">
                <a:solidFill>
                  <a:srgbClr val="4D4D4D"/>
                </a:solidFill>
              </a:rPr>
              <a:t>qualifications taught to students</a:t>
            </a:r>
            <a:r>
              <a:rPr lang="en-GB" altLang="en-US" b="0" strike="noStrike" dirty="0" smtClean="0">
                <a:solidFill>
                  <a:srgbClr val="4D4D4D"/>
                </a:solidFill>
              </a:rPr>
              <a:t> from </a:t>
            </a:r>
            <a:r>
              <a:rPr lang="en-US" altLang="en-US" b="0" dirty="0" smtClean="0">
                <a:solidFill>
                  <a:srgbClr val="4D4D4D"/>
                </a:solidFill>
              </a:rPr>
              <a:t>September</a:t>
            </a:r>
            <a:r>
              <a:rPr lang="en-US" altLang="en-US" b="0" baseline="0" dirty="0" smtClean="0">
                <a:solidFill>
                  <a:srgbClr val="4D4D4D"/>
                </a:solidFill>
              </a:rPr>
              <a:t> </a:t>
            </a:r>
            <a:r>
              <a:rPr lang="en-US" altLang="en-US" b="0" u="none" dirty="0" smtClean="0">
                <a:solidFill>
                  <a:srgbClr val="4D4D4D"/>
                </a:solidFill>
              </a:rPr>
              <a:t>2017 and 2018</a:t>
            </a:r>
            <a:r>
              <a:rPr lang="en-US" altLang="en-US" b="0" u="none" baseline="0" dirty="0" smtClean="0">
                <a:solidFill>
                  <a:srgbClr val="4D4D4D"/>
                </a:solidFill>
              </a:rPr>
              <a:t>. </a:t>
            </a:r>
          </a:p>
          <a:p>
            <a:pPr eaLnBrk="1" hangingPunct="1"/>
            <a:endParaRPr lang="en-US" altLang="en-US" b="1" u="none" baseline="0" dirty="0" smtClean="0">
              <a:solidFill>
                <a:srgbClr val="4D4D4D"/>
              </a:solidFill>
            </a:endParaRPr>
          </a:p>
          <a:p>
            <a:pPr defTabSz="902895" eaLnBrk="1" hangingPunct="1">
              <a:defRPr/>
            </a:pPr>
            <a:r>
              <a:rPr lang="en-GB" dirty="0" smtClean="0">
                <a:solidFill>
                  <a:srgbClr val="4D4D4D"/>
                </a:solidFill>
              </a:rPr>
              <a:t>Some AS </a:t>
            </a:r>
            <a:r>
              <a:rPr lang="en-GB" dirty="0">
                <a:solidFill>
                  <a:srgbClr val="4D4D4D"/>
                </a:solidFill>
              </a:rPr>
              <a:t>and A level subjects have not been reformed and will not be continuing, for example AS and A levels in general studies, creative writing and health and social care. For a full list of these subjects please see here: </a:t>
            </a:r>
            <a:r>
              <a:rPr lang="en-GB" u="sng" dirty="0" smtClean="0">
                <a:solidFill>
                  <a:srgbClr val="00B0F0"/>
                </a:solidFill>
              </a:rPr>
              <a:t>https://www.gov.uk/government/publications/gcse-as-and-a-level-subjects-that-are-not-being-reformed</a:t>
            </a:r>
            <a:endParaRPr lang="en-GB" b="1" u="sng" dirty="0">
              <a:solidFill>
                <a:srgbClr val="00B0F0"/>
              </a:solidFill>
            </a:endParaRPr>
          </a:p>
          <a:p>
            <a:endParaRPr lang="en-GB" dirty="0" smtClean="0">
              <a:solidFill>
                <a:srgbClr val="4D4D4D"/>
              </a:solidFill>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b="0" kern="1200" dirty="0" smtClean="0">
                <a:solidFill>
                  <a:srgbClr val="4D4D4D"/>
                </a:solidFill>
                <a:effectLst/>
                <a:latin typeface="Arial" charset="0"/>
                <a:ea typeface="+mn-ea"/>
                <a:cs typeface="+mn-cs"/>
              </a:rPr>
              <a:t>The reformed qualifications are part of a number of recent changes to GCSEs, AS and A levels in England that will affect schools in the coming years. The Secretary</a:t>
            </a:r>
            <a:r>
              <a:rPr lang="en-GB" sz="1200" b="0" kern="1200" baseline="0" dirty="0" smtClean="0">
                <a:solidFill>
                  <a:srgbClr val="4D4D4D"/>
                </a:solidFill>
                <a:effectLst/>
                <a:latin typeface="Arial" charset="0"/>
                <a:ea typeface="+mn-ea"/>
                <a:cs typeface="+mn-cs"/>
              </a:rPr>
              <a:t> of State for Education has announced that there </a:t>
            </a:r>
            <a:r>
              <a:rPr lang="en-GB" sz="1200" b="0" kern="1200" dirty="0" smtClean="0">
                <a:solidFill>
                  <a:srgbClr val="4D4D4D"/>
                </a:solidFill>
                <a:effectLst/>
                <a:latin typeface="Arial" charset="0"/>
                <a:ea typeface="+mn-ea"/>
                <a:cs typeface="+mn-cs"/>
              </a:rPr>
              <a:t>are no plans to introduce new GCSEs, AS or A levels in new subjects in this parliament.</a:t>
            </a:r>
            <a:endParaRPr lang="en-GB" b="0" strike="sngStrike" dirty="0" smtClean="0">
              <a:solidFill>
                <a:srgbClr val="4D4D4D"/>
              </a:solidFill>
            </a:endParaRPr>
          </a:p>
          <a:p>
            <a:endParaRPr lang="en-GB" dirty="0" smtClean="0">
              <a:solidFill>
                <a:srgbClr val="4D4D4D"/>
              </a:solidFill>
            </a:endParaRPr>
          </a:p>
          <a:p>
            <a:r>
              <a:rPr lang="en-US" strike="noStrike" dirty="0">
                <a:solidFill>
                  <a:srgbClr val="4D4D4D"/>
                </a:solidFill>
              </a:rPr>
              <a:t>Although there is AS level content available for the languages starting in 2018, exam boards have advised us that they do not intend to offer AS qualifications in these languages. </a:t>
            </a:r>
            <a:r>
              <a:rPr lang="en-US" strike="noStrike" dirty="0" smtClean="0">
                <a:solidFill>
                  <a:srgbClr val="4D4D4D"/>
                </a:solidFill>
              </a:rPr>
              <a:t> There</a:t>
            </a:r>
            <a:r>
              <a:rPr lang="en-US" strike="noStrike" baseline="0" dirty="0" smtClean="0">
                <a:solidFill>
                  <a:srgbClr val="4D4D4D"/>
                </a:solidFill>
              </a:rPr>
              <a:t> will also be no AS in history of art. </a:t>
            </a:r>
            <a:endParaRPr lang="en-GB" altLang="en-US" baseline="0" dirty="0" smtClean="0">
              <a:solidFill>
                <a:srgbClr val="4D4D4D"/>
              </a:solidFill>
            </a:endParaRPr>
          </a:p>
        </p:txBody>
      </p:sp>
    </p:spTree>
    <p:extLst>
      <p:ext uri="{BB962C8B-B14F-4D97-AF65-F5344CB8AC3E}">
        <p14:creationId xmlns:p14="http://schemas.microsoft.com/office/powerpoint/2010/main" val="16307639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CD30C55-053B-4B45-A537-EB90960D3A22}" type="slidenum">
              <a:rPr lang="en-GB" altLang="en-US" smtClean="0"/>
              <a:pPr/>
              <a:t>11</a:t>
            </a:fld>
            <a:endParaRPr lang="en-GB" altLang="en-US" dirty="0"/>
          </a:p>
        </p:txBody>
      </p:sp>
    </p:spTree>
    <p:extLst>
      <p:ext uri="{BB962C8B-B14F-4D97-AF65-F5344CB8AC3E}">
        <p14:creationId xmlns:p14="http://schemas.microsoft.com/office/powerpoint/2010/main" val="1805529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 design 1">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64096"/>
          </a:xfrm>
          <a:prstGeom prst="rect">
            <a:avLst/>
          </a:prstGeom>
        </p:spPr>
      </p:pic>
      <p:sp>
        <p:nvSpPr>
          <p:cNvPr id="12290" name="Rectangle 2"/>
          <p:cNvSpPr>
            <a:spLocks noGrp="1" noChangeArrowheads="1"/>
          </p:cNvSpPr>
          <p:nvPr>
            <p:ph type="ctrTitle" hasCustomPrompt="1"/>
          </p:nvPr>
        </p:nvSpPr>
        <p:spPr>
          <a:xfrm>
            <a:off x="622300" y="3645024"/>
            <a:ext cx="10363200" cy="503237"/>
          </a:xfrm>
        </p:spPr>
        <p:txBody>
          <a:bodyPr/>
          <a:lstStyle>
            <a:lvl1pPr>
              <a:defRPr sz="3600" baseline="0">
                <a:solidFill>
                  <a:schemeClr val="bg1"/>
                </a:solidFill>
              </a:defRPr>
            </a:lvl1pPr>
          </a:lstStyle>
          <a:p>
            <a:pPr lvl="0"/>
            <a:r>
              <a:rPr lang="en-GB" noProof="0" dirty="0" smtClean="0"/>
              <a:t>Title slide – design 1</a:t>
            </a:r>
          </a:p>
        </p:txBody>
      </p:sp>
      <p:sp>
        <p:nvSpPr>
          <p:cNvPr id="7" name="Rectangle 3"/>
          <p:cNvSpPr>
            <a:spLocks noGrp="1" noChangeArrowheads="1"/>
          </p:cNvSpPr>
          <p:nvPr>
            <p:ph type="subTitle" idx="1" hasCustomPrompt="1"/>
          </p:nvPr>
        </p:nvSpPr>
        <p:spPr>
          <a:xfrm>
            <a:off x="622300" y="4509120"/>
            <a:ext cx="8534400" cy="1008112"/>
          </a:xfrm>
        </p:spPr>
        <p:txBody>
          <a:bodyPr/>
          <a:lstStyle>
            <a:lvl1pPr>
              <a:spcBef>
                <a:spcPct val="0"/>
              </a:spcBef>
              <a:spcAft>
                <a:spcPct val="0"/>
              </a:spcAft>
              <a:defRPr sz="2800" b="0">
                <a:solidFill>
                  <a:schemeClr val="bg1"/>
                </a:solidFill>
              </a:defRPr>
            </a:lvl1pPr>
          </a:lstStyle>
          <a:p>
            <a:pPr lvl="0"/>
            <a:r>
              <a:rPr lang="en-GB" noProof="0" dirty="0" smtClean="0"/>
              <a:t>Name</a:t>
            </a:r>
            <a:br>
              <a:rPr lang="en-GB" noProof="0" dirty="0" smtClean="0"/>
            </a:br>
            <a:r>
              <a:rPr lang="en-GB" noProof="0" dirty="0" smtClean="0"/>
              <a:t>Date</a:t>
            </a:r>
          </a:p>
        </p:txBody>
      </p:sp>
    </p:spTree>
    <p:extLst>
      <p:ext uri="{BB962C8B-B14F-4D97-AF65-F5344CB8AC3E}">
        <p14:creationId xmlns:p14="http://schemas.microsoft.com/office/powerpoint/2010/main" val="125596786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6" y="273050"/>
            <a:ext cx="4011084" cy="1162051"/>
          </a:xfrm>
        </p:spPr>
        <p:txBody>
          <a:bodyPr anchor="b"/>
          <a:lstStyle>
            <a:lvl1pPr algn="l">
              <a:defRPr sz="2400" b="1"/>
            </a:lvl1pPr>
          </a:lstStyle>
          <a:p>
            <a:r>
              <a:rPr lang="en-US" dirty="0" smtClean="0"/>
              <a:t>Click to edit Master title style</a:t>
            </a:r>
            <a:endParaRPr lang="en-GB" dirty="0"/>
          </a:p>
        </p:txBody>
      </p:sp>
      <p:sp>
        <p:nvSpPr>
          <p:cNvPr id="3" name="Content Placeholder 2"/>
          <p:cNvSpPr>
            <a:spLocks noGrp="1"/>
          </p:cNvSpPr>
          <p:nvPr>
            <p:ph idx="1"/>
          </p:nvPr>
        </p:nvSpPr>
        <p:spPr>
          <a:xfrm>
            <a:off x="4766733" y="273057"/>
            <a:ext cx="6815667" cy="5853113"/>
          </a:xfrm>
        </p:spPr>
        <p:txBody>
          <a:bodyPr/>
          <a:lstStyle>
            <a:lvl1pPr marL="313200" indent="-313200">
              <a:buFont typeface="Arial" panose="020B0604020202020204" pitchFamily="34" charset="0"/>
              <a:buChar char="■"/>
              <a:defRPr sz="2200"/>
            </a:lvl1pPr>
            <a:lvl2pPr marL="626400" indent="-302400">
              <a:buFont typeface="Arial" panose="020B0604020202020204" pitchFamily="34" charset="0"/>
              <a:buChar char="□"/>
              <a:defRPr sz="2200"/>
            </a:lvl2pPr>
            <a:lvl3pPr marL="892800" indent="-255600">
              <a:buFont typeface="Arial" panose="020B0604020202020204" pitchFamily="34" charset="0"/>
              <a:buChar char="▪"/>
              <a:defRPr sz="2000"/>
            </a:lvl3pPr>
            <a:lvl4pPr marL="1256400" indent="-255600">
              <a:buClr>
                <a:schemeClr val="tx2"/>
              </a:buClr>
              <a:buFont typeface="Arial" panose="020B0604020202020204" pitchFamily="34" charset="0"/>
              <a:buChar char="▫"/>
              <a:defRPr sz="1800"/>
            </a:lvl4pPr>
            <a:lvl5pPr marL="1526400" indent="-255600">
              <a:buClr>
                <a:schemeClr val="tx2"/>
              </a:buClr>
              <a:buFont typeface="Arial" panose="020B0604020202020204" pitchFamily="34" charset="0"/>
              <a:buChar char="›"/>
              <a:defRPr sz="18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Text Placeholder 3"/>
          <p:cNvSpPr>
            <a:spLocks noGrp="1"/>
          </p:cNvSpPr>
          <p:nvPr>
            <p:ph type="body" sz="half" idx="2"/>
          </p:nvPr>
        </p:nvSpPr>
        <p:spPr>
          <a:xfrm>
            <a:off x="609606" y="1435104"/>
            <a:ext cx="4011084" cy="4691063"/>
          </a:xfrm>
        </p:spPr>
        <p:txBody>
          <a:bodyPr/>
          <a:lstStyle>
            <a:lvl1pPr marL="0" indent="0">
              <a:buNone/>
              <a:defRPr sz="20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dirty="0" smtClean="0"/>
              <a:t>Click to edit Master text styles</a:t>
            </a:r>
          </a:p>
        </p:txBody>
      </p:sp>
    </p:spTree>
    <p:extLst>
      <p:ext uri="{BB962C8B-B14F-4D97-AF65-F5344CB8AC3E}">
        <p14:creationId xmlns:p14="http://schemas.microsoft.com/office/powerpoint/2010/main" val="289301463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9"/>
          </a:xfrm>
        </p:spPr>
        <p:txBody>
          <a:bodyPr anchor="b"/>
          <a:lstStyle>
            <a:lvl1pPr algn="l">
              <a:defRPr sz="2400" b="1"/>
            </a:lvl1pPr>
          </a:lstStyle>
          <a:p>
            <a:r>
              <a:rPr lang="en-US" dirty="0" smtClean="0"/>
              <a:t>Click to edit Master title style</a:t>
            </a:r>
            <a:endParaRPr lang="en-GB" dirty="0"/>
          </a:p>
        </p:txBody>
      </p:sp>
      <p:sp>
        <p:nvSpPr>
          <p:cNvPr id="3" name="Picture Placeholder 2"/>
          <p:cNvSpPr>
            <a:spLocks noGrp="1"/>
          </p:cNvSpPr>
          <p:nvPr>
            <p:ph type="pic" idx="1"/>
          </p:nvPr>
        </p:nvSpPr>
        <p:spPr>
          <a:xfrm>
            <a:off x="2389717" y="612775"/>
            <a:ext cx="73152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GB" noProof="0" smtClean="0"/>
          </a:p>
        </p:txBody>
      </p:sp>
      <p:sp>
        <p:nvSpPr>
          <p:cNvPr id="4" name="Text Placeholder 3"/>
          <p:cNvSpPr>
            <a:spLocks noGrp="1"/>
          </p:cNvSpPr>
          <p:nvPr>
            <p:ph type="body" sz="half" idx="2"/>
          </p:nvPr>
        </p:nvSpPr>
        <p:spPr>
          <a:xfrm>
            <a:off x="2389717" y="5367339"/>
            <a:ext cx="7315200" cy="804863"/>
          </a:xfrm>
        </p:spPr>
        <p:txBody>
          <a:bodyPr/>
          <a:lstStyle>
            <a:lvl1pPr marL="0" indent="0">
              <a:buNone/>
              <a:defRPr sz="20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dirty="0" smtClean="0"/>
              <a:t>Click to edit Master text styles</a:t>
            </a:r>
          </a:p>
        </p:txBody>
      </p:sp>
    </p:spTree>
    <p:extLst>
      <p:ext uri="{BB962C8B-B14F-4D97-AF65-F5344CB8AC3E}">
        <p14:creationId xmlns:p14="http://schemas.microsoft.com/office/powerpoint/2010/main" val="221635526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 design 2">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2298"/>
            <a:ext cx="12192000" cy="6864096"/>
          </a:xfrm>
          <a:prstGeom prst="rect">
            <a:avLst/>
          </a:prstGeom>
        </p:spPr>
      </p:pic>
      <p:sp>
        <p:nvSpPr>
          <p:cNvPr id="12290" name="Rectangle 2"/>
          <p:cNvSpPr>
            <a:spLocks noGrp="1" noChangeArrowheads="1"/>
          </p:cNvSpPr>
          <p:nvPr>
            <p:ph type="ctrTitle" hasCustomPrompt="1"/>
          </p:nvPr>
        </p:nvSpPr>
        <p:spPr>
          <a:xfrm>
            <a:off x="632479" y="2251883"/>
            <a:ext cx="10363200" cy="503237"/>
          </a:xfrm>
        </p:spPr>
        <p:txBody>
          <a:bodyPr/>
          <a:lstStyle>
            <a:lvl1pPr>
              <a:defRPr sz="3600" baseline="0">
                <a:solidFill>
                  <a:srgbClr val="83B81A"/>
                </a:solidFill>
              </a:defRPr>
            </a:lvl1pPr>
          </a:lstStyle>
          <a:p>
            <a:pPr lvl="0"/>
            <a:r>
              <a:rPr lang="en-GB" noProof="0" dirty="0" smtClean="0"/>
              <a:t>Title slide – design 2</a:t>
            </a:r>
          </a:p>
        </p:txBody>
      </p:sp>
      <p:sp>
        <p:nvSpPr>
          <p:cNvPr id="7" name="Rectangle 3"/>
          <p:cNvSpPr>
            <a:spLocks noGrp="1" noChangeArrowheads="1"/>
          </p:cNvSpPr>
          <p:nvPr>
            <p:ph type="subTitle" idx="1" hasCustomPrompt="1"/>
          </p:nvPr>
        </p:nvSpPr>
        <p:spPr>
          <a:xfrm>
            <a:off x="632479" y="3121608"/>
            <a:ext cx="8534400" cy="1027472"/>
          </a:xfrm>
        </p:spPr>
        <p:txBody>
          <a:bodyPr/>
          <a:lstStyle>
            <a:lvl1pPr>
              <a:spcBef>
                <a:spcPct val="0"/>
              </a:spcBef>
              <a:spcAft>
                <a:spcPct val="0"/>
              </a:spcAft>
              <a:defRPr sz="2800" b="0">
                <a:solidFill>
                  <a:srgbClr val="83B81A"/>
                </a:solidFill>
              </a:defRPr>
            </a:lvl1pPr>
          </a:lstStyle>
          <a:p>
            <a:pPr lvl="0"/>
            <a:r>
              <a:rPr lang="en-GB" noProof="0" dirty="0" smtClean="0"/>
              <a:t>Name</a:t>
            </a:r>
            <a:br>
              <a:rPr lang="en-GB" noProof="0" dirty="0" smtClean="0"/>
            </a:br>
            <a:r>
              <a:rPr lang="en-GB" noProof="0" dirty="0" smtClean="0"/>
              <a:t>Date</a:t>
            </a:r>
          </a:p>
        </p:txBody>
      </p:sp>
    </p:spTree>
    <p:extLst>
      <p:ext uri="{BB962C8B-B14F-4D97-AF65-F5344CB8AC3E}">
        <p14:creationId xmlns:p14="http://schemas.microsoft.com/office/powerpoint/2010/main" val="349213556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 design 3">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604" y="0"/>
            <a:ext cx="12173396" cy="6853622"/>
          </a:xfrm>
          <a:prstGeom prst="rect">
            <a:avLst/>
          </a:prstGeom>
        </p:spPr>
      </p:pic>
      <p:sp>
        <p:nvSpPr>
          <p:cNvPr id="12290" name="Rectangle 2"/>
          <p:cNvSpPr>
            <a:spLocks noGrp="1" noChangeArrowheads="1"/>
          </p:cNvSpPr>
          <p:nvPr>
            <p:ph type="ctrTitle" hasCustomPrompt="1"/>
          </p:nvPr>
        </p:nvSpPr>
        <p:spPr>
          <a:xfrm>
            <a:off x="6528048" y="2420888"/>
            <a:ext cx="5184576" cy="1800200"/>
          </a:xfrm>
        </p:spPr>
        <p:txBody>
          <a:bodyPr/>
          <a:lstStyle>
            <a:lvl1pPr>
              <a:defRPr sz="3600">
                <a:solidFill>
                  <a:srgbClr val="83B81A"/>
                </a:solidFill>
              </a:defRPr>
            </a:lvl1pPr>
          </a:lstStyle>
          <a:p>
            <a:pPr lvl="0"/>
            <a:r>
              <a:rPr lang="en-GB" noProof="0" dirty="0" smtClean="0"/>
              <a:t>Title slide – design 3</a:t>
            </a:r>
          </a:p>
        </p:txBody>
      </p:sp>
      <p:sp>
        <p:nvSpPr>
          <p:cNvPr id="12291" name="Rectangle 3"/>
          <p:cNvSpPr>
            <a:spLocks noGrp="1" noChangeArrowheads="1"/>
          </p:cNvSpPr>
          <p:nvPr>
            <p:ph type="subTitle" idx="1" hasCustomPrompt="1"/>
          </p:nvPr>
        </p:nvSpPr>
        <p:spPr>
          <a:xfrm>
            <a:off x="6528048" y="4509120"/>
            <a:ext cx="5184576" cy="1368152"/>
          </a:xfrm>
        </p:spPr>
        <p:txBody>
          <a:bodyPr/>
          <a:lstStyle>
            <a:lvl1pPr marL="0" indent="0">
              <a:spcBef>
                <a:spcPct val="0"/>
              </a:spcBef>
              <a:spcAft>
                <a:spcPct val="0"/>
              </a:spcAft>
              <a:defRPr sz="2800" b="0">
                <a:solidFill>
                  <a:srgbClr val="83B81A"/>
                </a:solidFill>
              </a:defRPr>
            </a:lvl1pPr>
          </a:lstStyle>
          <a:p>
            <a:pPr lvl="0"/>
            <a:r>
              <a:rPr lang="en-GB" noProof="0" dirty="0" smtClean="0"/>
              <a:t>Name</a:t>
            </a:r>
            <a:br>
              <a:rPr lang="en-GB" noProof="0" dirty="0" smtClean="0"/>
            </a:br>
            <a:r>
              <a:rPr lang="en-GB" noProof="0" dirty="0" smtClean="0"/>
              <a:t>Date</a:t>
            </a:r>
          </a:p>
        </p:txBody>
      </p:sp>
    </p:spTree>
    <p:extLst>
      <p:ext uri="{BB962C8B-B14F-4D97-AF65-F5344CB8AC3E}">
        <p14:creationId xmlns:p14="http://schemas.microsoft.com/office/powerpoint/2010/main" val="399307516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Basic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vl1pPr>
          </a:lstStyle>
          <a:p>
            <a:r>
              <a:rPr lang="en-US" dirty="0" smtClean="0"/>
              <a:t>Click to edit Master title style</a:t>
            </a:r>
            <a:endParaRPr lang="en-GB" dirty="0"/>
          </a:p>
        </p:txBody>
      </p:sp>
      <p:sp>
        <p:nvSpPr>
          <p:cNvPr id="3" name="Content Placeholder 2"/>
          <p:cNvSpPr>
            <a:spLocks noGrp="1"/>
          </p:cNvSpPr>
          <p:nvPr>
            <p:ph idx="1" hasCustomPrompt="1"/>
          </p:nvPr>
        </p:nvSpPr>
        <p:spPr/>
        <p:txBody>
          <a:bodyPr/>
          <a:lstStyle>
            <a:lvl1pPr marL="313200" indent="-313200">
              <a:buFont typeface="Arial" panose="020B0604020202020204" pitchFamily="34" charset="0"/>
              <a:buChar char="■"/>
              <a:defRPr sz="2400"/>
            </a:lvl1pPr>
            <a:lvl2pPr marL="625475" indent="-301625">
              <a:buFont typeface="Arial" panose="020B0604020202020204" pitchFamily="34" charset="0"/>
              <a:buChar char="□"/>
              <a:defRPr sz="2200"/>
            </a:lvl2pPr>
            <a:lvl3pPr marL="893763" indent="-247650">
              <a:buFont typeface="Arial" panose="020B0604020202020204" pitchFamily="34" charset="0"/>
              <a:buChar char="▪"/>
              <a:defRPr sz="2000"/>
            </a:lvl3pPr>
            <a:lvl4pPr marL="1257300" indent="-255588">
              <a:buClr>
                <a:schemeClr val="tx2"/>
              </a:buClr>
              <a:buFont typeface="Arial" panose="020B0604020202020204" pitchFamily="34" charset="0"/>
              <a:buChar char="▫"/>
              <a:defRPr sz="1800"/>
            </a:lvl4pPr>
            <a:lvl5pPr marL="1526400" indent="-255600">
              <a:buClr>
                <a:schemeClr val="tx2"/>
              </a:buClr>
              <a:buFont typeface="Arial" panose="020B0604020202020204" pitchFamily="34" charset="0"/>
              <a:buChar char="›"/>
              <a:defRPr sz="1800"/>
            </a:lvl5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smtClean="0"/>
          </a:p>
          <a:p>
            <a:pPr lvl="0"/>
            <a:endParaRPr lang="en-GB" dirty="0"/>
          </a:p>
        </p:txBody>
      </p:sp>
    </p:spTree>
    <p:extLst>
      <p:ext uri="{BB962C8B-B14F-4D97-AF65-F5344CB8AC3E}">
        <p14:creationId xmlns:p14="http://schemas.microsoft.com/office/powerpoint/2010/main" val="197555910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6"/>
            <a:ext cx="10363200" cy="1362075"/>
          </a:xfrm>
        </p:spPr>
        <p:txBody>
          <a:bodyPr/>
          <a:lstStyle>
            <a:lvl1pPr algn="l">
              <a:defRPr sz="3000" b="1" cap="all"/>
            </a:lvl1pPr>
          </a:lstStyle>
          <a:p>
            <a:r>
              <a:rPr lang="en-US" dirty="0" smtClean="0"/>
              <a:t>Click to edit Master title style</a:t>
            </a:r>
            <a:endParaRPr lang="en-GB"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dirty="0" smtClean="0"/>
              <a:t>Click to edit Master text styles</a:t>
            </a:r>
          </a:p>
        </p:txBody>
      </p:sp>
    </p:spTree>
    <p:extLst>
      <p:ext uri="{BB962C8B-B14F-4D97-AF65-F5344CB8AC3E}">
        <p14:creationId xmlns:p14="http://schemas.microsoft.com/office/powerpoint/2010/main" val="115950678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anel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sz="half" idx="1" hasCustomPrompt="1"/>
          </p:nvPr>
        </p:nvSpPr>
        <p:spPr>
          <a:xfrm>
            <a:off x="622300" y="1438282"/>
            <a:ext cx="5384800" cy="4498975"/>
          </a:xfrm>
        </p:spPr>
        <p:txBody>
          <a:bodyPr/>
          <a:lstStyle>
            <a:lvl1pPr marL="313200" indent="-313200">
              <a:buFont typeface="Arial" panose="020B0604020202020204" pitchFamily="34" charset="0"/>
              <a:buChar char="■"/>
              <a:defRPr sz="2400"/>
            </a:lvl1pPr>
            <a:lvl2pPr marL="626400" indent="-302400">
              <a:buFont typeface="Arial" panose="020B0604020202020204" pitchFamily="34" charset="0"/>
              <a:buChar char="□"/>
              <a:defRPr sz="2200"/>
            </a:lvl2pPr>
            <a:lvl3pPr marL="892800" indent="-248400">
              <a:buFont typeface="Arial" panose="020B0604020202020204" pitchFamily="34" charset="0"/>
              <a:buChar char="▪"/>
              <a:defRPr sz="2000"/>
            </a:lvl3pPr>
            <a:lvl4pPr marL="1256400" indent="-255600">
              <a:buClr>
                <a:schemeClr val="tx2"/>
              </a:buClr>
              <a:buFont typeface="Arial" panose="020B0604020202020204" pitchFamily="34" charset="0"/>
              <a:buChar char="▫"/>
              <a:defRPr sz="1800"/>
            </a:lvl4pPr>
            <a:lvl5pPr marL="1525588" indent="-255588">
              <a:buClr>
                <a:schemeClr val="tx2"/>
              </a:buClr>
              <a:buFont typeface="Arial" panose="020B0604020202020204" pitchFamily="34" charset="0"/>
              <a:buChar char="›"/>
              <a:defRPr sz="1800"/>
            </a:lvl5pPr>
            <a:lvl6pPr>
              <a:defRPr sz="1350"/>
            </a:lvl6pPr>
            <a:lvl7pPr>
              <a:defRPr sz="1350"/>
            </a:lvl7pPr>
            <a:lvl8pPr>
              <a:defRPr sz="1350"/>
            </a:lvl8pPr>
            <a:lvl9pPr>
              <a:defRPr sz="1350"/>
            </a:lvl9pPr>
          </a:lstStyle>
          <a:p>
            <a:pPr lvl="0"/>
            <a:r>
              <a:rPr lang="en-US" dirty="0" smtClean="0"/>
              <a:t>Click to add text </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smtClean="0"/>
          </a:p>
        </p:txBody>
      </p:sp>
      <p:sp>
        <p:nvSpPr>
          <p:cNvPr id="4" name="Content Placeholder 3"/>
          <p:cNvSpPr>
            <a:spLocks noGrp="1"/>
          </p:cNvSpPr>
          <p:nvPr>
            <p:ph sz="half" idx="2"/>
          </p:nvPr>
        </p:nvSpPr>
        <p:spPr>
          <a:xfrm>
            <a:off x="6210300" y="1438282"/>
            <a:ext cx="5384800" cy="4498975"/>
          </a:xfrm>
        </p:spPr>
        <p:txBody>
          <a:bodyPr/>
          <a:lstStyle>
            <a:lvl1pPr marL="313200" indent="-313200">
              <a:buFont typeface="Arial" panose="020B0604020202020204" pitchFamily="34" charset="0"/>
              <a:buChar char="■"/>
              <a:defRPr sz="2400"/>
            </a:lvl1pPr>
            <a:lvl2pPr marL="626400" indent="-302400">
              <a:buFont typeface="Arial" panose="020B0604020202020204" pitchFamily="34" charset="0"/>
              <a:buChar char="□"/>
              <a:defRPr sz="2200"/>
            </a:lvl2pPr>
            <a:lvl3pPr marL="892800" indent="-248400">
              <a:buFont typeface="Arial" panose="020B0604020202020204" pitchFamily="34" charset="0"/>
              <a:buChar char="▪"/>
              <a:defRPr sz="2000"/>
            </a:lvl3pPr>
            <a:lvl4pPr marL="1163638" indent="-255588">
              <a:buClr>
                <a:schemeClr val="tx2"/>
              </a:buClr>
              <a:buFont typeface="Arial" panose="020B0604020202020204" pitchFamily="34" charset="0"/>
              <a:buChar char="▫"/>
              <a:defRPr sz="1800"/>
            </a:lvl4pPr>
            <a:lvl5pPr marL="1431925" indent="-255588">
              <a:buClr>
                <a:schemeClr val="tx2"/>
              </a:buClr>
              <a:buFont typeface="Arial" panose="020B0604020202020204" pitchFamily="34" charset="0"/>
              <a:buChar char="›"/>
              <a:defRPr sz="1800"/>
            </a:lvl5pPr>
            <a:lvl6pPr>
              <a:defRPr sz="1350"/>
            </a:lvl6pPr>
            <a:lvl7pPr>
              <a:defRPr sz="1350"/>
            </a:lvl7pPr>
            <a:lvl8pPr>
              <a:defRPr sz="1350"/>
            </a:lvl8pPr>
            <a:lvl9pPr>
              <a:defRPr sz="135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35134101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609600" y="1535114"/>
            <a:ext cx="5386917" cy="639763"/>
          </a:xfrm>
        </p:spPr>
        <p:txBody>
          <a:bodyPr anchor="b"/>
          <a:lstStyle>
            <a:lvl1pPr marL="0" indent="0">
              <a:buNone/>
              <a:defRPr sz="20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hasCustomPrompt="1"/>
          </p:nvPr>
        </p:nvSpPr>
        <p:spPr>
          <a:xfrm>
            <a:off x="609600" y="2174875"/>
            <a:ext cx="5386917" cy="3951288"/>
          </a:xfrm>
        </p:spPr>
        <p:txBody>
          <a:bodyPr/>
          <a:lstStyle>
            <a:lvl1pPr marL="313200" indent="-313200">
              <a:buFont typeface="Arial" panose="020B0604020202020204" pitchFamily="34" charset="0"/>
              <a:buChar char="■"/>
              <a:defRPr sz="2400"/>
            </a:lvl1pPr>
            <a:lvl2pPr marL="626400" indent="-302400">
              <a:buFont typeface="Arial" panose="020B0604020202020204" pitchFamily="34" charset="0"/>
              <a:buChar char="□"/>
              <a:defRPr sz="2200"/>
            </a:lvl2pPr>
            <a:lvl3pPr marL="892800" indent="-255600">
              <a:buFont typeface="Arial" panose="020B0604020202020204" pitchFamily="34" charset="0"/>
              <a:buChar char="▪"/>
              <a:defRPr sz="2000"/>
            </a:lvl3pPr>
            <a:lvl4pPr marL="1256400" indent="-255600">
              <a:buClr>
                <a:schemeClr val="tx2"/>
              </a:buClr>
              <a:buFont typeface="Arial" panose="020B0604020202020204" pitchFamily="34" charset="0"/>
              <a:buChar char="▫"/>
              <a:defRPr sz="1800"/>
            </a:lvl4pPr>
            <a:lvl5pPr marL="1526400" indent="-255600">
              <a:buClr>
                <a:schemeClr val="tx2"/>
              </a:buClr>
              <a:buFont typeface="Arial" panose="020B0604020202020204" pitchFamily="34" charset="0"/>
              <a:buChar char="›"/>
              <a:defRPr sz="1800"/>
            </a:lvl5pPr>
            <a:lvl6pPr>
              <a:defRPr sz="1200"/>
            </a:lvl6pPr>
            <a:lvl7pPr>
              <a:defRPr sz="1200"/>
            </a:lvl7pPr>
            <a:lvl8pPr>
              <a:defRPr sz="1200"/>
            </a:lvl8pPr>
            <a:lvl9pPr>
              <a:defRPr sz="1200"/>
            </a:lvl9pPr>
          </a:lstStyle>
          <a:p>
            <a:pPr lvl="0"/>
            <a:r>
              <a:rPr lang="en-US" dirty="0" smtClean="0"/>
              <a:t>Click to add text </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smtClean="0"/>
          </a:p>
        </p:txBody>
      </p:sp>
      <p:sp>
        <p:nvSpPr>
          <p:cNvPr id="5" name="Text Placeholder 4"/>
          <p:cNvSpPr>
            <a:spLocks noGrp="1"/>
          </p:cNvSpPr>
          <p:nvPr>
            <p:ph type="body" sz="quarter" idx="3"/>
          </p:nvPr>
        </p:nvSpPr>
        <p:spPr>
          <a:xfrm>
            <a:off x="6193373" y="1535114"/>
            <a:ext cx="5389033" cy="639763"/>
          </a:xfrm>
        </p:spPr>
        <p:txBody>
          <a:bodyPr anchor="b"/>
          <a:lstStyle>
            <a:lvl1pPr marL="0" indent="0">
              <a:buNone/>
              <a:defRPr sz="20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6193373" y="2174875"/>
            <a:ext cx="5389033" cy="3951288"/>
          </a:xfrm>
        </p:spPr>
        <p:txBody>
          <a:bodyPr/>
          <a:lstStyle>
            <a:lvl1pPr marL="313200" indent="-313200">
              <a:buFont typeface="Arial" panose="020B0604020202020204" pitchFamily="34" charset="0"/>
              <a:buChar char="■"/>
              <a:defRPr sz="2400"/>
            </a:lvl1pPr>
            <a:lvl2pPr marL="626400" indent="-302400">
              <a:buFont typeface="Arial" panose="020B0604020202020204" pitchFamily="34" charset="0"/>
              <a:buChar char="□"/>
              <a:defRPr sz="2200"/>
            </a:lvl2pPr>
            <a:lvl3pPr marL="892800" indent="-255600">
              <a:buFont typeface="Arial" panose="020B0604020202020204" pitchFamily="34" charset="0"/>
              <a:buChar char="▪"/>
              <a:defRPr sz="2000"/>
            </a:lvl3pPr>
            <a:lvl4pPr marL="1256400" indent="-255600">
              <a:buClr>
                <a:schemeClr val="tx2"/>
              </a:buClr>
              <a:buFont typeface="Arial" panose="020B0604020202020204" pitchFamily="34" charset="0"/>
              <a:buChar char="▫"/>
              <a:defRPr sz="1800"/>
            </a:lvl4pPr>
            <a:lvl5pPr marL="1526400" indent="-255600">
              <a:buClr>
                <a:schemeClr val="tx2"/>
              </a:buClr>
              <a:buFont typeface="Arial" panose="020B0604020202020204" pitchFamily="34" charset="0"/>
              <a:buChar char="›"/>
              <a:defRPr sz="1800"/>
            </a:lvl5pPr>
            <a:lvl6pPr>
              <a:defRPr sz="1200"/>
            </a:lvl6pPr>
            <a:lvl7pPr>
              <a:defRPr sz="1200"/>
            </a:lvl7pPr>
            <a:lvl8pPr>
              <a:defRPr sz="1200"/>
            </a:lvl8pPr>
            <a:lvl9pPr>
              <a:defRPr sz="12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140993881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Tree>
    <p:extLst>
      <p:ext uri="{BB962C8B-B14F-4D97-AF65-F5344CB8AC3E}">
        <p14:creationId xmlns:p14="http://schemas.microsoft.com/office/powerpoint/2010/main" val="329388322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542908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0"/>
            <a:ext cx="12192000" cy="6864096"/>
          </a:xfrm>
          <a:prstGeom prst="rect">
            <a:avLst/>
          </a:prstGeom>
        </p:spPr>
      </p:pic>
      <p:sp>
        <p:nvSpPr>
          <p:cNvPr id="5123" name="Rectangle 2"/>
          <p:cNvSpPr>
            <a:spLocks noGrp="1" noChangeArrowheads="1"/>
          </p:cNvSpPr>
          <p:nvPr>
            <p:ph type="title"/>
          </p:nvPr>
        </p:nvSpPr>
        <p:spPr bwMode="auto">
          <a:xfrm>
            <a:off x="622306" y="404818"/>
            <a:ext cx="8462433" cy="574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36000" rIns="0" bIns="36000" numCol="1" anchor="t" anchorCtr="0" compatLnSpc="1">
            <a:prstTxWarp prst="textNoShape">
              <a:avLst/>
            </a:prstTxWarp>
          </a:bodyPr>
          <a:lstStyle/>
          <a:p>
            <a:pPr lvl="0"/>
            <a:r>
              <a:rPr lang="en-GB" altLang="en-US" dirty="0" smtClean="0"/>
              <a:t>Click to edit Master title style</a:t>
            </a:r>
          </a:p>
        </p:txBody>
      </p:sp>
      <p:sp>
        <p:nvSpPr>
          <p:cNvPr id="5124" name="Rectangle 3"/>
          <p:cNvSpPr>
            <a:spLocks noGrp="1" noChangeArrowheads="1"/>
          </p:cNvSpPr>
          <p:nvPr>
            <p:ph type="body" idx="1"/>
          </p:nvPr>
        </p:nvSpPr>
        <p:spPr bwMode="auto">
          <a:xfrm>
            <a:off x="622300" y="1438282"/>
            <a:ext cx="10972800" cy="449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36000" rIns="0" bIns="36000" numCol="1" anchor="t" anchorCtr="0" compatLnSpc="1">
            <a:prstTxWarp prst="textNoShape">
              <a:avLst/>
            </a:prstTxWarp>
          </a:bodyPr>
          <a:lstStyle/>
          <a:p>
            <a:pPr lvl="0"/>
            <a:r>
              <a:rPr lang="en-GB" altLang="en-US" dirty="0" smtClean="0"/>
              <a:t>Click to edit Master text styles</a:t>
            </a:r>
          </a:p>
          <a:p>
            <a:pPr lvl="1"/>
            <a:r>
              <a:rPr lang="en-GB" altLang="en-US" dirty="0" smtClean="0"/>
              <a:t>Second level</a:t>
            </a:r>
          </a:p>
          <a:p>
            <a:pPr lvl="2"/>
            <a:r>
              <a:rPr lang="en-GB" altLang="en-US" dirty="0" smtClean="0"/>
              <a:t>Third level</a:t>
            </a:r>
          </a:p>
          <a:p>
            <a:pPr lvl="3"/>
            <a:r>
              <a:rPr lang="en-GB" altLang="en-US" dirty="0" smtClean="0"/>
              <a:t>Fourth level</a:t>
            </a:r>
          </a:p>
          <a:p>
            <a:pPr lvl="4"/>
            <a:r>
              <a:rPr lang="en-GB" altLang="en-US" dirty="0" smtClean="0"/>
              <a:t>Fifth level</a:t>
            </a:r>
          </a:p>
        </p:txBody>
      </p:sp>
    </p:spTree>
    <p:extLst>
      <p:ext uri="{BB962C8B-B14F-4D97-AF65-F5344CB8AC3E}">
        <p14:creationId xmlns:p14="http://schemas.microsoft.com/office/powerpoint/2010/main" val="1937863073"/>
      </p:ext>
    </p:extLst>
  </p:cSld>
  <p:clrMap bg1="lt1" tx1="dk1" bg2="lt2" tx2="dk2" accent1="accent1" accent2="accent2" accent3="accent3" accent4="accent4" accent5="accent5" accent6="accent6" hlink="hlink" folHlink="folHlink"/>
  <p:sldLayoutIdLst>
    <p:sldLayoutId id="2147483903" r:id="rId1"/>
    <p:sldLayoutId id="2147483914" r:id="rId2"/>
    <p:sldLayoutId id="2147483904" r:id="rId3"/>
    <p:sldLayoutId id="2147483906" r:id="rId4"/>
    <p:sldLayoutId id="2147483907" r:id="rId5"/>
    <p:sldLayoutId id="2147483908" r:id="rId6"/>
    <p:sldLayoutId id="2147483909" r:id="rId7"/>
    <p:sldLayoutId id="2147483910" r:id="rId8"/>
    <p:sldLayoutId id="2147483911" r:id="rId9"/>
    <p:sldLayoutId id="2147483912" r:id="rId10"/>
    <p:sldLayoutId id="2147483913" r:id="rId11"/>
  </p:sldLayoutIdLst>
  <p:timing>
    <p:tnLst>
      <p:par>
        <p:cTn id="1" dur="indefinite" restart="never" nodeType="tmRoot"/>
      </p:par>
    </p:tnLst>
  </p:timing>
  <p:txStyles>
    <p:titleStyle>
      <a:lvl1pPr algn="l" rtl="0" eaLnBrk="0" fontAlgn="base" hangingPunct="0">
        <a:spcBef>
          <a:spcPct val="0"/>
        </a:spcBef>
        <a:spcAft>
          <a:spcPct val="0"/>
        </a:spcAft>
        <a:defRPr sz="2800" b="1">
          <a:solidFill>
            <a:srgbClr val="83B81A"/>
          </a:solidFill>
          <a:latin typeface="+mj-lt"/>
          <a:ea typeface="+mj-ea"/>
          <a:cs typeface="+mj-cs"/>
        </a:defRPr>
      </a:lvl1pPr>
      <a:lvl2pPr algn="l" rtl="0" eaLnBrk="0" fontAlgn="base" hangingPunct="0">
        <a:spcBef>
          <a:spcPct val="0"/>
        </a:spcBef>
        <a:spcAft>
          <a:spcPct val="0"/>
        </a:spcAft>
        <a:defRPr sz="1800" b="1">
          <a:solidFill>
            <a:schemeClr val="tx2"/>
          </a:solidFill>
          <a:latin typeface="Arial" charset="0"/>
        </a:defRPr>
      </a:lvl2pPr>
      <a:lvl3pPr algn="l" rtl="0" eaLnBrk="0" fontAlgn="base" hangingPunct="0">
        <a:spcBef>
          <a:spcPct val="0"/>
        </a:spcBef>
        <a:spcAft>
          <a:spcPct val="0"/>
        </a:spcAft>
        <a:defRPr sz="1800" b="1">
          <a:solidFill>
            <a:schemeClr val="tx2"/>
          </a:solidFill>
          <a:latin typeface="Arial" charset="0"/>
        </a:defRPr>
      </a:lvl3pPr>
      <a:lvl4pPr algn="l" rtl="0" eaLnBrk="0" fontAlgn="base" hangingPunct="0">
        <a:spcBef>
          <a:spcPct val="0"/>
        </a:spcBef>
        <a:spcAft>
          <a:spcPct val="0"/>
        </a:spcAft>
        <a:defRPr sz="1800" b="1">
          <a:solidFill>
            <a:schemeClr val="tx2"/>
          </a:solidFill>
          <a:latin typeface="Arial" charset="0"/>
        </a:defRPr>
      </a:lvl4pPr>
      <a:lvl5pPr algn="l" rtl="0" eaLnBrk="0" fontAlgn="base" hangingPunct="0">
        <a:spcBef>
          <a:spcPct val="0"/>
        </a:spcBef>
        <a:spcAft>
          <a:spcPct val="0"/>
        </a:spcAft>
        <a:defRPr sz="1800" b="1">
          <a:solidFill>
            <a:schemeClr val="tx2"/>
          </a:solidFill>
          <a:latin typeface="Arial" charset="0"/>
        </a:defRPr>
      </a:lvl5pPr>
      <a:lvl6pPr marL="342900" algn="l" rtl="0" fontAlgn="base">
        <a:spcBef>
          <a:spcPct val="0"/>
        </a:spcBef>
        <a:spcAft>
          <a:spcPct val="0"/>
        </a:spcAft>
        <a:defRPr sz="1800" b="1">
          <a:solidFill>
            <a:schemeClr val="tx2"/>
          </a:solidFill>
          <a:latin typeface="Arial" charset="0"/>
        </a:defRPr>
      </a:lvl6pPr>
      <a:lvl7pPr marL="685800" algn="l" rtl="0" fontAlgn="base">
        <a:spcBef>
          <a:spcPct val="0"/>
        </a:spcBef>
        <a:spcAft>
          <a:spcPct val="0"/>
        </a:spcAft>
        <a:defRPr sz="1800" b="1">
          <a:solidFill>
            <a:schemeClr val="tx2"/>
          </a:solidFill>
          <a:latin typeface="Arial" charset="0"/>
        </a:defRPr>
      </a:lvl7pPr>
      <a:lvl8pPr marL="1028700" algn="l" rtl="0" fontAlgn="base">
        <a:spcBef>
          <a:spcPct val="0"/>
        </a:spcBef>
        <a:spcAft>
          <a:spcPct val="0"/>
        </a:spcAft>
        <a:defRPr sz="1800" b="1">
          <a:solidFill>
            <a:schemeClr val="tx2"/>
          </a:solidFill>
          <a:latin typeface="Arial" charset="0"/>
        </a:defRPr>
      </a:lvl8pPr>
      <a:lvl9pPr marL="1371600" algn="l" rtl="0" fontAlgn="base">
        <a:spcBef>
          <a:spcPct val="0"/>
        </a:spcBef>
        <a:spcAft>
          <a:spcPct val="0"/>
        </a:spcAft>
        <a:defRPr sz="1800" b="1">
          <a:solidFill>
            <a:schemeClr val="tx2"/>
          </a:solidFill>
          <a:latin typeface="Arial" charset="0"/>
        </a:defRPr>
      </a:lvl9pPr>
    </p:titleStyle>
    <p:bodyStyle>
      <a:lvl1pPr marL="0" indent="0" algn="l" rtl="0" eaLnBrk="0" fontAlgn="base" hangingPunct="0">
        <a:spcBef>
          <a:spcPts val="300"/>
        </a:spcBef>
        <a:spcAft>
          <a:spcPts val="600"/>
        </a:spcAft>
        <a:buClr>
          <a:srgbClr val="86BE3D"/>
        </a:buClr>
        <a:buFont typeface="Wingdings" panose="05000000000000000000" pitchFamily="2" charset="2"/>
        <a:buNone/>
        <a:defRPr sz="2000" b="0" baseline="0">
          <a:solidFill>
            <a:srgbClr val="4D4D4D"/>
          </a:solidFill>
          <a:latin typeface="+mn-lt"/>
          <a:ea typeface="+mn-ea"/>
          <a:cs typeface="+mn-cs"/>
        </a:defRPr>
      </a:lvl1pPr>
      <a:lvl2pPr marL="557213" indent="-214313" algn="l" rtl="0" eaLnBrk="0" fontAlgn="base" hangingPunct="0">
        <a:spcBef>
          <a:spcPts val="0"/>
        </a:spcBef>
        <a:spcAft>
          <a:spcPts val="600"/>
        </a:spcAft>
        <a:buClr>
          <a:srgbClr val="86BE3D"/>
        </a:buClr>
        <a:buFont typeface="Wingdings" panose="05000000000000000000" pitchFamily="2" charset="2"/>
        <a:defRPr sz="2000">
          <a:solidFill>
            <a:srgbClr val="4D4D4D"/>
          </a:solidFill>
          <a:latin typeface="+mn-lt"/>
        </a:defRPr>
      </a:lvl2pPr>
      <a:lvl3pPr marL="719138" indent="0" algn="l" rtl="0" eaLnBrk="0" fontAlgn="base" hangingPunct="0">
        <a:spcBef>
          <a:spcPts val="0"/>
        </a:spcBef>
        <a:spcAft>
          <a:spcPts val="600"/>
        </a:spcAft>
        <a:buClr>
          <a:srgbClr val="83B81A"/>
        </a:buClr>
        <a:buFont typeface="Wingdings 2" panose="05020102010507070707" pitchFamily="18" charset="2"/>
        <a:buNone/>
        <a:defRPr sz="2000" b="0">
          <a:solidFill>
            <a:srgbClr val="4D4D4D"/>
          </a:solidFill>
          <a:latin typeface="+mn-lt"/>
        </a:defRPr>
      </a:lvl3pPr>
      <a:lvl4pPr marL="1076325" indent="0" algn="l" rtl="0" eaLnBrk="0" fontAlgn="base" hangingPunct="0">
        <a:spcBef>
          <a:spcPts val="0"/>
        </a:spcBef>
        <a:spcAft>
          <a:spcPts val="600"/>
        </a:spcAft>
        <a:buNone/>
        <a:defRPr sz="2000">
          <a:solidFill>
            <a:srgbClr val="4D4D4D"/>
          </a:solidFill>
          <a:latin typeface="+mn-lt"/>
        </a:defRPr>
      </a:lvl4pPr>
      <a:lvl5pPr marL="1431925" indent="0" algn="l" rtl="0" eaLnBrk="0" fontAlgn="base" hangingPunct="0">
        <a:spcBef>
          <a:spcPts val="0"/>
        </a:spcBef>
        <a:spcAft>
          <a:spcPts val="600"/>
        </a:spcAft>
        <a:buNone/>
        <a:defRPr sz="2000">
          <a:solidFill>
            <a:srgbClr val="4D4D4D"/>
          </a:solidFill>
          <a:latin typeface="+mn-lt"/>
        </a:defRPr>
      </a:lvl5pPr>
      <a:lvl6pPr marL="914400" algn="l" rtl="0" fontAlgn="base">
        <a:spcBef>
          <a:spcPct val="5000"/>
        </a:spcBef>
        <a:spcAft>
          <a:spcPct val="5000"/>
        </a:spcAft>
        <a:buChar char="»"/>
        <a:defRPr sz="1500">
          <a:solidFill>
            <a:srgbClr val="4D4D4D"/>
          </a:solidFill>
          <a:latin typeface="+mn-lt"/>
        </a:defRPr>
      </a:lvl6pPr>
      <a:lvl7pPr marL="1257300" algn="l" rtl="0" fontAlgn="base">
        <a:spcBef>
          <a:spcPct val="5000"/>
        </a:spcBef>
        <a:spcAft>
          <a:spcPct val="5000"/>
        </a:spcAft>
        <a:buChar char="»"/>
        <a:defRPr sz="1500">
          <a:solidFill>
            <a:srgbClr val="4D4D4D"/>
          </a:solidFill>
          <a:latin typeface="+mn-lt"/>
        </a:defRPr>
      </a:lvl7pPr>
      <a:lvl8pPr marL="1600200" algn="l" rtl="0" fontAlgn="base">
        <a:spcBef>
          <a:spcPct val="5000"/>
        </a:spcBef>
        <a:spcAft>
          <a:spcPct val="5000"/>
        </a:spcAft>
        <a:buChar char="»"/>
        <a:defRPr sz="1500">
          <a:solidFill>
            <a:srgbClr val="4D4D4D"/>
          </a:solidFill>
          <a:latin typeface="+mn-lt"/>
        </a:defRPr>
      </a:lvl8pPr>
      <a:lvl9pPr marL="1943100" algn="l" rtl="0" fontAlgn="base">
        <a:spcBef>
          <a:spcPct val="5000"/>
        </a:spcBef>
        <a:spcAft>
          <a:spcPct val="5000"/>
        </a:spcAft>
        <a:buChar char="»"/>
        <a:defRPr sz="1500">
          <a:solidFill>
            <a:srgbClr val="4D4D4D"/>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image" Target="../media/image1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6.xml"/><Relationship Id="rId1" Type="http://schemas.openxmlformats.org/officeDocument/2006/relationships/video" Target="https://www.youtube.com/embed/ZfaAFwEcpQQ"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slideLayout" Target="../slideLayouts/slideLayout6.xml"/><Relationship Id="rId1" Type="http://schemas.openxmlformats.org/officeDocument/2006/relationships/video" Target="https://www.youtube.com/embed/udKj5fjrDeA"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mailto:public.enquiries@Ofqual.gov.uk" TargetMode="External"/><Relationship Id="rId3" Type="http://schemas.openxmlformats.org/officeDocument/2006/relationships/hyperlink" Target="http://www.ofqual.gov.uk/" TargetMode="External"/><Relationship Id="rId7" Type="http://schemas.openxmlformats.org/officeDocument/2006/relationships/hyperlink" Target="http://eepurl.com/cjmK-j" TargetMode="External"/><Relationship Id="rId2" Type="http://schemas.openxmlformats.org/officeDocument/2006/relationships/notesSlide" Target="../notesSlides/notesSlide13.xml"/><Relationship Id="rId1" Type="http://schemas.openxmlformats.org/officeDocument/2006/relationships/slideLayout" Target="../slideLayouts/slideLayout6.xml"/><Relationship Id="rId6" Type="http://schemas.openxmlformats.org/officeDocument/2006/relationships/hyperlink" Target="http://bit.ly/exammatterssignup" TargetMode="External"/><Relationship Id="rId5" Type="http://schemas.openxmlformats.org/officeDocument/2006/relationships/hyperlink" Target="https://ofqual.blog.gov.uk/" TargetMode="External"/><Relationship Id="rId4" Type="http://schemas.openxmlformats.org/officeDocument/2006/relationships/hyperlink" Target="https://www.facebook.com/GCSEs9to1/"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vmlDrawing" Target="../drawings/vmlDrawing1.vml"/><Relationship Id="rId5" Type="http://schemas.openxmlformats.org/officeDocument/2006/relationships/image" Target="../media/image5.e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32104" y="2924944"/>
            <a:ext cx="4032448" cy="1728192"/>
          </a:xfrm>
        </p:spPr>
        <p:txBody>
          <a:bodyPr/>
          <a:lstStyle/>
          <a:p>
            <a:r>
              <a:rPr lang="en-GB" sz="4000" b="1" dirty="0" smtClean="0"/>
              <a:t>9 to 1 GCSE reforms in England</a:t>
            </a:r>
          </a:p>
          <a:p>
            <a:endParaRPr lang="en-GB" sz="2400" b="1" dirty="0" smtClean="0"/>
          </a:p>
          <a:p>
            <a:pPr algn="r"/>
            <a:endParaRPr lang="en-GB" dirty="0"/>
          </a:p>
        </p:txBody>
      </p:sp>
    </p:spTree>
    <p:extLst>
      <p:ext uri="{BB962C8B-B14F-4D97-AF65-F5344CB8AC3E}">
        <p14:creationId xmlns:p14="http://schemas.microsoft.com/office/powerpoint/2010/main" val="16117833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623392" y="448683"/>
            <a:ext cx="11161240" cy="676061"/>
          </a:xfrm>
        </p:spPr>
        <p:txBody>
          <a:bodyPr>
            <a:noAutofit/>
          </a:bodyPr>
          <a:lstStyle/>
          <a:p>
            <a:r>
              <a:rPr lang="en-GB" altLang="en-US" sz="3200" dirty="0" smtClean="0"/>
              <a:t>When do these reforms affect AS </a:t>
            </a:r>
            <a:r>
              <a:rPr lang="en-GB" altLang="en-US" sz="3200" dirty="0"/>
              <a:t>and </a:t>
            </a:r>
            <a:r>
              <a:rPr lang="en-GB" altLang="en-US" sz="3200" dirty="0" smtClean="0"/>
              <a:t>A level students?</a:t>
            </a:r>
            <a:endParaRPr lang="en-GB" altLang="en-US" sz="3200" dirty="0"/>
          </a:p>
        </p:txBody>
      </p:sp>
      <p:graphicFrame>
        <p:nvGraphicFramePr>
          <p:cNvPr id="2" name="Table 1"/>
          <p:cNvGraphicFramePr>
            <a:graphicFrameLocks noGrp="1"/>
          </p:cNvGraphicFramePr>
          <p:nvPr>
            <p:extLst/>
          </p:nvPr>
        </p:nvGraphicFramePr>
        <p:xfrm>
          <a:off x="263352" y="1052736"/>
          <a:ext cx="11713302" cy="4543116"/>
        </p:xfrm>
        <a:graphic>
          <a:graphicData uri="http://schemas.openxmlformats.org/drawingml/2006/table">
            <a:tbl>
              <a:tblPr firstRow="1" bandRow="1">
                <a:tableStyleId>{5C22544A-7EE6-4342-B048-85BDC9FD1C3A}</a:tableStyleId>
              </a:tblPr>
              <a:tblGrid>
                <a:gridCol w="1152129">
                  <a:extLst>
                    <a:ext uri="{9D8B030D-6E8A-4147-A177-3AD203B41FA5}">
                      <a16:colId xmlns:a16="http://schemas.microsoft.com/office/drawing/2014/main" val="20000"/>
                    </a:ext>
                  </a:extLst>
                </a:gridCol>
                <a:gridCol w="2496277">
                  <a:extLst>
                    <a:ext uri="{9D8B030D-6E8A-4147-A177-3AD203B41FA5}">
                      <a16:colId xmlns:a16="http://schemas.microsoft.com/office/drawing/2014/main" val="20001"/>
                    </a:ext>
                  </a:extLst>
                </a:gridCol>
                <a:gridCol w="2784309">
                  <a:extLst>
                    <a:ext uri="{9D8B030D-6E8A-4147-A177-3AD203B41FA5}">
                      <a16:colId xmlns:a16="http://schemas.microsoft.com/office/drawing/2014/main" val="20002"/>
                    </a:ext>
                  </a:extLst>
                </a:gridCol>
                <a:gridCol w="3048339">
                  <a:extLst>
                    <a:ext uri="{9D8B030D-6E8A-4147-A177-3AD203B41FA5}">
                      <a16:colId xmlns:a16="http://schemas.microsoft.com/office/drawing/2014/main" val="20003"/>
                    </a:ext>
                  </a:extLst>
                </a:gridCol>
                <a:gridCol w="2232248">
                  <a:extLst>
                    <a:ext uri="{9D8B030D-6E8A-4147-A177-3AD203B41FA5}">
                      <a16:colId xmlns:a16="http://schemas.microsoft.com/office/drawing/2014/main" val="20004"/>
                    </a:ext>
                  </a:extLst>
                </a:gridCol>
              </a:tblGrid>
              <a:tr h="1281756">
                <a:tc>
                  <a:txBody>
                    <a:bodyPr/>
                    <a:lstStyle/>
                    <a:p>
                      <a:r>
                        <a:rPr lang="en-GB" sz="1500" dirty="0" smtClean="0">
                          <a:solidFill>
                            <a:srgbClr val="FFFFFF"/>
                          </a:solidFill>
                          <a:latin typeface="Arial" panose="020B0604020202020204" pitchFamily="34" charset="0"/>
                          <a:cs typeface="Arial" panose="020B0604020202020204" pitchFamily="34" charset="0"/>
                        </a:rPr>
                        <a:t>Level</a:t>
                      </a:r>
                      <a:endParaRPr lang="en-GB" sz="1500" dirty="0">
                        <a:solidFill>
                          <a:srgbClr val="FFFFFF"/>
                        </a:solidFill>
                        <a:latin typeface="Arial" panose="020B0604020202020204" pitchFamily="34" charset="0"/>
                        <a:cs typeface="Arial" panose="020B0604020202020204" pitchFamily="34" charset="0"/>
                      </a:endParaRPr>
                    </a:p>
                  </a:txBody>
                  <a:tcPr marL="121920" marR="121920">
                    <a:solidFill>
                      <a:srgbClr val="83B81A"/>
                    </a:solidFill>
                  </a:tcPr>
                </a:tc>
                <a:tc>
                  <a:txBody>
                    <a:bodyPr/>
                    <a:lstStyle/>
                    <a:p>
                      <a:r>
                        <a:rPr lang="en-GB" sz="1500" dirty="0" smtClean="0">
                          <a:solidFill>
                            <a:srgbClr val="FFFFFF"/>
                          </a:solidFill>
                          <a:latin typeface="Arial" panose="020B0604020202020204" pitchFamily="34" charset="0"/>
                          <a:cs typeface="Arial" panose="020B0604020202020204" pitchFamily="34" charset="0"/>
                        </a:rPr>
                        <a:t>Started</a:t>
                      </a:r>
                      <a:r>
                        <a:rPr lang="en-GB" sz="1500" baseline="0" dirty="0" smtClean="0">
                          <a:solidFill>
                            <a:srgbClr val="FFFFFF"/>
                          </a:solidFill>
                          <a:latin typeface="Arial" panose="020B0604020202020204" pitchFamily="34" charset="0"/>
                          <a:cs typeface="Arial" panose="020B0604020202020204" pitchFamily="34" charset="0"/>
                        </a:rPr>
                        <a:t> course in 2015, first A level exams in 2</a:t>
                      </a:r>
                      <a:r>
                        <a:rPr lang="en-GB" sz="1500" u="none" baseline="0" dirty="0" smtClean="0">
                          <a:solidFill>
                            <a:srgbClr val="FFFFFF"/>
                          </a:solidFill>
                          <a:latin typeface="Arial" panose="020B0604020202020204" pitchFamily="34" charset="0"/>
                          <a:cs typeface="Arial" panose="020B0604020202020204" pitchFamily="34" charset="0"/>
                        </a:rPr>
                        <a:t>017, first AS level exams in 2016</a:t>
                      </a:r>
                      <a:endParaRPr lang="en-GB" sz="1500" u="none" dirty="0">
                        <a:solidFill>
                          <a:srgbClr val="FFFFFF"/>
                        </a:solidFill>
                        <a:latin typeface="Arial" panose="020B0604020202020204" pitchFamily="34" charset="0"/>
                        <a:cs typeface="Arial" panose="020B0604020202020204" pitchFamily="34" charset="0"/>
                      </a:endParaRPr>
                    </a:p>
                  </a:txBody>
                  <a:tcPr marL="121920" marR="121920">
                    <a:solidFill>
                      <a:srgbClr val="83B81A"/>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500" dirty="0" smtClean="0">
                          <a:solidFill>
                            <a:srgbClr val="FFFFFF"/>
                          </a:solidFill>
                          <a:latin typeface="Arial" panose="020B0604020202020204" pitchFamily="34" charset="0"/>
                          <a:cs typeface="Arial" panose="020B0604020202020204" pitchFamily="34" charset="0"/>
                        </a:rPr>
                        <a:t>Started</a:t>
                      </a:r>
                      <a:r>
                        <a:rPr lang="en-GB" sz="1500" baseline="0" dirty="0" smtClean="0">
                          <a:solidFill>
                            <a:srgbClr val="FFFFFF"/>
                          </a:solidFill>
                          <a:latin typeface="Arial" panose="020B0604020202020204" pitchFamily="34" charset="0"/>
                          <a:cs typeface="Arial" panose="020B0604020202020204" pitchFamily="34" charset="0"/>
                        </a:rPr>
                        <a:t> course in 2016, first A level exams in 201</a:t>
                      </a:r>
                      <a:r>
                        <a:rPr lang="en-GB" sz="1500" u="none" baseline="0" dirty="0" smtClean="0">
                          <a:solidFill>
                            <a:srgbClr val="FFFFFF"/>
                          </a:solidFill>
                          <a:latin typeface="Arial" panose="020B0604020202020204" pitchFamily="34" charset="0"/>
                          <a:cs typeface="Arial" panose="020B0604020202020204" pitchFamily="34" charset="0"/>
                        </a:rPr>
                        <a:t>8, first AS level exams in 2017</a:t>
                      </a:r>
                      <a:endParaRPr lang="en-GB" sz="1500" u="none" dirty="0" smtClean="0">
                        <a:solidFill>
                          <a:srgbClr val="FFFFFF"/>
                        </a:solidFill>
                        <a:latin typeface="Arial" panose="020B0604020202020204" pitchFamily="34" charset="0"/>
                        <a:cs typeface="Arial" panose="020B0604020202020204" pitchFamily="34" charset="0"/>
                      </a:endParaRPr>
                    </a:p>
                    <a:p>
                      <a:endParaRPr lang="en-GB" sz="1500" dirty="0">
                        <a:solidFill>
                          <a:srgbClr val="FFFFFF"/>
                        </a:solidFill>
                        <a:latin typeface="Arial" panose="020B0604020202020204" pitchFamily="34" charset="0"/>
                        <a:cs typeface="Arial" panose="020B0604020202020204" pitchFamily="34" charset="0"/>
                      </a:endParaRPr>
                    </a:p>
                  </a:txBody>
                  <a:tcPr marL="121920" marR="121920">
                    <a:solidFill>
                      <a:srgbClr val="83B81A"/>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500" u="none" dirty="0" smtClean="0">
                          <a:solidFill>
                            <a:srgbClr val="FFFFFF"/>
                          </a:solidFill>
                          <a:latin typeface="Arial" panose="020B0604020202020204" pitchFamily="34" charset="0"/>
                          <a:cs typeface="Arial" panose="020B0604020202020204" pitchFamily="34" charset="0"/>
                        </a:rPr>
                        <a:t>Start</a:t>
                      </a:r>
                      <a:r>
                        <a:rPr lang="en-GB" sz="1500" dirty="0" smtClean="0">
                          <a:solidFill>
                            <a:srgbClr val="FFFFFF"/>
                          </a:solidFill>
                          <a:latin typeface="Arial" panose="020B0604020202020204" pitchFamily="34" charset="0"/>
                          <a:cs typeface="Arial" panose="020B0604020202020204" pitchFamily="34" charset="0"/>
                        </a:rPr>
                        <a:t>ed</a:t>
                      </a:r>
                      <a:r>
                        <a:rPr lang="en-GB" sz="1500" baseline="0" dirty="0" smtClean="0">
                          <a:solidFill>
                            <a:srgbClr val="FFFFFF"/>
                          </a:solidFill>
                          <a:latin typeface="Arial" panose="020B0604020202020204" pitchFamily="34" charset="0"/>
                          <a:cs typeface="Arial" panose="020B0604020202020204" pitchFamily="34" charset="0"/>
                        </a:rPr>
                        <a:t> </a:t>
                      </a:r>
                      <a:r>
                        <a:rPr lang="en-GB" sz="1500" u="none" baseline="0" dirty="0" smtClean="0">
                          <a:solidFill>
                            <a:srgbClr val="FFFFFF"/>
                          </a:solidFill>
                          <a:latin typeface="Arial" panose="020B0604020202020204" pitchFamily="34" charset="0"/>
                          <a:cs typeface="Arial" panose="020B0604020202020204" pitchFamily="34" charset="0"/>
                        </a:rPr>
                        <a:t>course in 2017, first A level exams in 2019, first AS level exams in 2018</a:t>
                      </a:r>
                      <a:endParaRPr lang="en-GB" sz="1500" u="none" dirty="0" smtClean="0">
                        <a:solidFill>
                          <a:srgbClr val="FFFFFF"/>
                        </a:solidFill>
                        <a:latin typeface="Arial" panose="020B0604020202020204" pitchFamily="34" charset="0"/>
                        <a:cs typeface="Arial" panose="020B0604020202020204" pitchFamily="34" charset="0"/>
                      </a:endParaRPr>
                    </a:p>
                    <a:p>
                      <a:endParaRPr lang="en-GB" sz="1500" dirty="0">
                        <a:solidFill>
                          <a:srgbClr val="FFFFFF"/>
                        </a:solidFill>
                        <a:latin typeface="Arial" panose="020B0604020202020204" pitchFamily="34" charset="0"/>
                        <a:cs typeface="Arial" panose="020B0604020202020204" pitchFamily="34" charset="0"/>
                      </a:endParaRPr>
                    </a:p>
                  </a:txBody>
                  <a:tcPr marL="121920" marR="121920">
                    <a:solidFill>
                      <a:srgbClr val="83B81A"/>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500" u="none" dirty="0" smtClean="0">
                          <a:solidFill>
                            <a:srgbClr val="FFFFFF"/>
                          </a:solidFill>
                          <a:latin typeface="Arial" panose="020B0604020202020204" pitchFamily="34" charset="0"/>
                          <a:cs typeface="Arial" panose="020B0604020202020204" pitchFamily="34" charset="0"/>
                        </a:rPr>
                        <a:t>Start</a:t>
                      </a:r>
                      <a:r>
                        <a:rPr lang="en-GB" sz="1500" u="none" baseline="0" dirty="0" smtClean="0">
                          <a:solidFill>
                            <a:srgbClr val="FFFFFF"/>
                          </a:solidFill>
                          <a:latin typeface="Arial" panose="020B0604020202020204" pitchFamily="34" charset="0"/>
                          <a:cs typeface="Arial" panose="020B0604020202020204" pitchFamily="34" charset="0"/>
                        </a:rPr>
                        <a:t> course in 2018, first A level exams in 2020, </a:t>
                      </a:r>
                      <a:r>
                        <a:rPr lang="en-GB" sz="1500" u="sng" baseline="0" dirty="0" smtClean="0">
                          <a:solidFill>
                            <a:srgbClr val="FFFFFF"/>
                          </a:solidFill>
                          <a:latin typeface="Arial" panose="020B0604020202020204" pitchFamily="34" charset="0"/>
                          <a:cs typeface="Arial" panose="020B0604020202020204" pitchFamily="34" charset="0"/>
                        </a:rPr>
                        <a:t>no AS level exams available in these subjects</a:t>
                      </a:r>
                      <a:endParaRPr lang="en-GB" sz="1500" u="sng" dirty="0" smtClean="0">
                        <a:solidFill>
                          <a:srgbClr val="FFFFFF"/>
                        </a:solidFill>
                        <a:latin typeface="Arial" panose="020B0604020202020204" pitchFamily="34" charset="0"/>
                        <a:cs typeface="Arial" panose="020B0604020202020204" pitchFamily="34" charset="0"/>
                      </a:endParaRPr>
                    </a:p>
                  </a:txBody>
                  <a:tcPr marL="121920" marR="121920">
                    <a:solidFill>
                      <a:srgbClr val="83B81A"/>
                    </a:solidFill>
                  </a:tcPr>
                </a:tc>
                <a:extLst>
                  <a:ext uri="{0D108BD9-81ED-4DB2-BD59-A6C34878D82A}">
                    <a16:rowId xmlns:a16="http://schemas.microsoft.com/office/drawing/2014/main" val="10000"/>
                  </a:ext>
                </a:extLst>
              </a:tr>
              <a:tr h="2843924">
                <a:tc>
                  <a:txBody>
                    <a:bodyPr/>
                    <a:lstStyle/>
                    <a:p>
                      <a:r>
                        <a:rPr lang="en-GB" sz="1600" b="0" kern="1200" dirty="0" smtClean="0">
                          <a:solidFill>
                            <a:srgbClr val="4D4D4D"/>
                          </a:solidFill>
                          <a:effectLst/>
                          <a:latin typeface="Arial" panose="020B0604020202020204" pitchFamily="34" charset="0"/>
                          <a:ea typeface="+mn-ea"/>
                          <a:cs typeface="Arial" panose="020B0604020202020204" pitchFamily="34" charset="0"/>
                        </a:rPr>
                        <a:t>AS and A Level</a:t>
                      </a:r>
                      <a:endParaRPr lang="en-GB" sz="1600" b="0" kern="1200" dirty="0">
                        <a:solidFill>
                          <a:srgbClr val="4D4D4D"/>
                        </a:solidFill>
                        <a:effectLst/>
                        <a:latin typeface="Arial" panose="020B0604020202020204" pitchFamily="34" charset="0"/>
                        <a:ea typeface="+mn-ea"/>
                        <a:cs typeface="Arial" panose="020B0604020202020204" pitchFamily="34" charset="0"/>
                      </a:endParaRPr>
                    </a:p>
                  </a:txBody>
                  <a:tcPr marL="121920" marR="121920"/>
                </a:tc>
                <a:tc>
                  <a:txBody>
                    <a:bodyPr/>
                    <a:lstStyle/>
                    <a:p>
                      <a:pPr marL="3175" lvl="2" indent="0">
                        <a:buClr>
                          <a:srgbClr val="68BD49"/>
                        </a:buClr>
                      </a:pPr>
                      <a:r>
                        <a:rPr lang="en-GB" sz="1600" dirty="0" smtClean="0">
                          <a:solidFill>
                            <a:srgbClr val="4D4D4D"/>
                          </a:solidFill>
                          <a:latin typeface="Arial" panose="020B0604020202020204" pitchFamily="34" charset="0"/>
                          <a:cs typeface="Arial" panose="020B0604020202020204" pitchFamily="34" charset="0"/>
                        </a:rPr>
                        <a:t>Art and design, </a:t>
                      </a:r>
                      <a:r>
                        <a:rPr lang="en-GB" altLang="en-US" sz="1600" dirty="0" smtClean="0">
                          <a:solidFill>
                            <a:srgbClr val="4D4D4D"/>
                          </a:solidFill>
                          <a:latin typeface="Arial" panose="020B0604020202020204" pitchFamily="34" charset="0"/>
                          <a:cs typeface="Arial" panose="020B0604020202020204" pitchFamily="34" charset="0"/>
                        </a:rPr>
                        <a:t>biology, </a:t>
                      </a:r>
                      <a:r>
                        <a:rPr lang="en-GB" sz="1600" dirty="0" smtClean="0">
                          <a:solidFill>
                            <a:srgbClr val="4D4D4D"/>
                          </a:solidFill>
                          <a:latin typeface="Arial" panose="020B0604020202020204" pitchFamily="34" charset="0"/>
                          <a:cs typeface="Arial" panose="020B0604020202020204" pitchFamily="34" charset="0"/>
                        </a:rPr>
                        <a:t>business, </a:t>
                      </a:r>
                      <a:r>
                        <a:rPr lang="en-GB" altLang="en-US" sz="1600" dirty="0" smtClean="0">
                          <a:solidFill>
                            <a:srgbClr val="4D4D4D"/>
                          </a:solidFill>
                          <a:latin typeface="Arial" panose="020B0604020202020204" pitchFamily="34" charset="0"/>
                          <a:cs typeface="Arial" panose="020B0604020202020204" pitchFamily="34" charset="0"/>
                        </a:rPr>
                        <a:t>chemistry,</a:t>
                      </a:r>
                      <a:r>
                        <a:rPr lang="en-GB" altLang="en-US" sz="1600" baseline="0" dirty="0" smtClean="0">
                          <a:solidFill>
                            <a:srgbClr val="4D4D4D"/>
                          </a:solidFill>
                          <a:latin typeface="Arial" panose="020B0604020202020204" pitchFamily="34" charset="0"/>
                          <a:cs typeface="Arial" panose="020B0604020202020204" pitchFamily="34" charset="0"/>
                        </a:rPr>
                        <a:t> </a:t>
                      </a:r>
                      <a:r>
                        <a:rPr lang="en-GB" altLang="en-US" sz="1600" dirty="0" smtClean="0">
                          <a:solidFill>
                            <a:srgbClr val="4D4D4D"/>
                          </a:solidFill>
                          <a:latin typeface="Arial" panose="020B0604020202020204" pitchFamily="34" charset="0"/>
                          <a:cs typeface="Arial" panose="020B0604020202020204" pitchFamily="34" charset="0"/>
                        </a:rPr>
                        <a:t>c</a:t>
                      </a:r>
                      <a:r>
                        <a:rPr lang="en-GB" sz="1600" dirty="0" smtClean="0">
                          <a:solidFill>
                            <a:srgbClr val="4D4D4D"/>
                          </a:solidFill>
                          <a:latin typeface="Arial" panose="020B0604020202020204" pitchFamily="34" charset="0"/>
                          <a:cs typeface="Arial" panose="020B0604020202020204" pitchFamily="34" charset="0"/>
                        </a:rPr>
                        <a:t>omputer science, economics, </a:t>
                      </a:r>
                      <a:r>
                        <a:rPr lang="en-GB" altLang="en-US" sz="1600" dirty="0" smtClean="0">
                          <a:solidFill>
                            <a:srgbClr val="4D4D4D"/>
                          </a:solidFill>
                          <a:latin typeface="Arial" panose="020B0604020202020204" pitchFamily="34" charset="0"/>
                          <a:cs typeface="Arial" panose="020B0604020202020204" pitchFamily="34" charset="0"/>
                        </a:rPr>
                        <a:t>English language,</a:t>
                      </a:r>
                      <a:r>
                        <a:rPr lang="en-GB" altLang="en-US" sz="1600" baseline="0" dirty="0" smtClean="0">
                          <a:solidFill>
                            <a:srgbClr val="4D4D4D"/>
                          </a:solidFill>
                          <a:latin typeface="Arial" panose="020B0604020202020204" pitchFamily="34" charset="0"/>
                          <a:cs typeface="Arial" panose="020B0604020202020204" pitchFamily="34" charset="0"/>
                        </a:rPr>
                        <a:t> </a:t>
                      </a:r>
                      <a:r>
                        <a:rPr lang="en-GB" altLang="en-US" sz="1600" dirty="0" smtClean="0">
                          <a:solidFill>
                            <a:srgbClr val="4D4D4D"/>
                          </a:solidFill>
                          <a:latin typeface="Arial" panose="020B0604020202020204" pitchFamily="34" charset="0"/>
                          <a:cs typeface="Arial" panose="020B0604020202020204" pitchFamily="34" charset="0"/>
                        </a:rPr>
                        <a:t>English language and literature, English literature, </a:t>
                      </a:r>
                      <a:r>
                        <a:rPr lang="en-GB" sz="1600" dirty="0" smtClean="0">
                          <a:solidFill>
                            <a:srgbClr val="4D4D4D"/>
                          </a:solidFill>
                          <a:latin typeface="Arial" panose="020B0604020202020204" pitchFamily="34" charset="0"/>
                          <a:cs typeface="Arial" panose="020B0604020202020204" pitchFamily="34" charset="0"/>
                        </a:rPr>
                        <a:t>history, </a:t>
                      </a:r>
                      <a:r>
                        <a:rPr lang="en-GB" altLang="en-US" sz="1600" baseline="0" dirty="0" smtClean="0">
                          <a:solidFill>
                            <a:srgbClr val="4D4D4D"/>
                          </a:solidFill>
                          <a:latin typeface="Arial" panose="020B0604020202020204" pitchFamily="34" charset="0"/>
                          <a:cs typeface="Arial" panose="020B0604020202020204" pitchFamily="34" charset="0"/>
                        </a:rPr>
                        <a:t>p</a:t>
                      </a:r>
                      <a:r>
                        <a:rPr lang="en-GB" altLang="en-US" sz="1600" dirty="0" smtClean="0">
                          <a:solidFill>
                            <a:srgbClr val="4D4D4D"/>
                          </a:solidFill>
                          <a:latin typeface="Arial" panose="020B0604020202020204" pitchFamily="34" charset="0"/>
                          <a:cs typeface="Arial" panose="020B0604020202020204" pitchFamily="34" charset="0"/>
                        </a:rPr>
                        <a:t>hysics,</a:t>
                      </a:r>
                    </a:p>
                    <a:p>
                      <a:pPr marL="3175" lvl="2" indent="0">
                        <a:buClr>
                          <a:srgbClr val="68BD49"/>
                        </a:buClr>
                      </a:pPr>
                      <a:r>
                        <a:rPr lang="en-GB" altLang="en-US" sz="1600" dirty="0" smtClean="0">
                          <a:solidFill>
                            <a:srgbClr val="4D4D4D"/>
                          </a:solidFill>
                          <a:latin typeface="Arial" panose="020B0604020202020204" pitchFamily="34" charset="0"/>
                          <a:cs typeface="Arial" panose="020B0604020202020204" pitchFamily="34" charset="0"/>
                        </a:rPr>
                        <a:t>psychology, and s</a:t>
                      </a:r>
                      <a:r>
                        <a:rPr lang="en-GB" sz="1600" dirty="0" smtClean="0">
                          <a:solidFill>
                            <a:srgbClr val="4D4D4D"/>
                          </a:solidFill>
                          <a:latin typeface="Arial" panose="020B0604020202020204" pitchFamily="34" charset="0"/>
                          <a:cs typeface="Arial" panose="020B0604020202020204" pitchFamily="34" charset="0"/>
                        </a:rPr>
                        <a:t>ociology.</a:t>
                      </a:r>
                      <a:endParaRPr lang="en-GB" sz="1600" dirty="0">
                        <a:solidFill>
                          <a:srgbClr val="4D4D4D"/>
                        </a:solidFill>
                        <a:latin typeface="Arial" panose="020B0604020202020204" pitchFamily="34" charset="0"/>
                        <a:cs typeface="Arial" panose="020B0604020202020204" pitchFamily="34" charset="0"/>
                      </a:endParaRPr>
                    </a:p>
                  </a:txBody>
                  <a:tcPr marL="121920" marR="121920"/>
                </a:tc>
                <a:tc>
                  <a:txBody>
                    <a:bodyPr/>
                    <a:lstStyle/>
                    <a:p>
                      <a:r>
                        <a:rPr lang="en-GB" sz="1600" b="0" dirty="0" smtClean="0">
                          <a:solidFill>
                            <a:srgbClr val="4D4D4D"/>
                          </a:solidFill>
                          <a:latin typeface="Arial" panose="020B0604020202020204" pitchFamily="34" charset="0"/>
                          <a:cs typeface="Arial" panose="020B0604020202020204" pitchFamily="34" charset="0"/>
                        </a:rPr>
                        <a:t>2015 subjects plus…</a:t>
                      </a:r>
                    </a:p>
                    <a:p>
                      <a:endParaRPr lang="en-GB" altLang="en-US" sz="1600" dirty="0" smtClean="0">
                        <a:solidFill>
                          <a:srgbClr val="4D4D4D"/>
                        </a:solidFill>
                        <a:latin typeface="Arial" panose="020B0604020202020204" pitchFamily="34" charset="0"/>
                        <a:cs typeface="Arial" panose="020B0604020202020204" pitchFamily="34" charset="0"/>
                      </a:endParaRPr>
                    </a:p>
                    <a:p>
                      <a:r>
                        <a:rPr lang="en-GB" altLang="en-US" sz="1600" baseline="0" dirty="0" smtClean="0">
                          <a:solidFill>
                            <a:srgbClr val="4D4D4D"/>
                          </a:solidFill>
                          <a:latin typeface="Arial" panose="020B0604020202020204" pitchFamily="34" charset="0"/>
                          <a:cs typeface="Arial" panose="020B0604020202020204" pitchFamily="34" charset="0"/>
                        </a:rPr>
                        <a:t>D</a:t>
                      </a:r>
                      <a:r>
                        <a:rPr lang="en-GB" altLang="en-US" sz="1600" dirty="0" smtClean="0">
                          <a:solidFill>
                            <a:srgbClr val="4D4D4D"/>
                          </a:solidFill>
                          <a:latin typeface="Arial" panose="020B0604020202020204" pitchFamily="34" charset="0"/>
                          <a:cs typeface="Arial" panose="020B0604020202020204" pitchFamily="34" charset="0"/>
                        </a:rPr>
                        <a:t>ance, </a:t>
                      </a:r>
                      <a:r>
                        <a:rPr lang="en-GB" altLang="en-US" sz="1600" baseline="0" dirty="0" smtClean="0">
                          <a:solidFill>
                            <a:srgbClr val="4D4D4D"/>
                          </a:solidFill>
                          <a:latin typeface="Arial" panose="020B0604020202020204" pitchFamily="34" charset="0"/>
                          <a:cs typeface="Arial" panose="020B0604020202020204" pitchFamily="34" charset="0"/>
                        </a:rPr>
                        <a:t>d</a:t>
                      </a:r>
                      <a:r>
                        <a:rPr lang="en-GB" altLang="en-US" sz="1600" dirty="0" smtClean="0">
                          <a:solidFill>
                            <a:srgbClr val="4D4D4D"/>
                          </a:solidFill>
                          <a:latin typeface="Arial" panose="020B0604020202020204" pitchFamily="34" charset="0"/>
                          <a:cs typeface="Arial" panose="020B0604020202020204" pitchFamily="34" charset="0"/>
                        </a:rPr>
                        <a:t>rama and theatre,</a:t>
                      </a:r>
                      <a:r>
                        <a:rPr lang="en-GB" altLang="en-US" sz="1600" baseline="0" dirty="0" smtClean="0">
                          <a:solidFill>
                            <a:srgbClr val="4D4D4D"/>
                          </a:solidFill>
                          <a:latin typeface="Arial" panose="020B0604020202020204" pitchFamily="34" charset="0"/>
                          <a:cs typeface="Arial" panose="020B0604020202020204" pitchFamily="34" charset="0"/>
                        </a:rPr>
                        <a:t> French, </a:t>
                      </a:r>
                      <a:r>
                        <a:rPr lang="en-GB" altLang="en-US" sz="1600" dirty="0" smtClean="0">
                          <a:solidFill>
                            <a:srgbClr val="4D4D4D"/>
                          </a:solidFill>
                          <a:latin typeface="Arial" panose="020B0604020202020204" pitchFamily="34" charset="0"/>
                          <a:cs typeface="Arial" panose="020B0604020202020204" pitchFamily="34" charset="0"/>
                        </a:rPr>
                        <a:t>geography, </a:t>
                      </a:r>
                      <a:r>
                        <a:rPr lang="en-GB" altLang="en-US" sz="1600" baseline="0" dirty="0" smtClean="0">
                          <a:solidFill>
                            <a:srgbClr val="4D4D4D"/>
                          </a:solidFill>
                          <a:latin typeface="Arial" panose="020B0604020202020204" pitchFamily="34" charset="0"/>
                          <a:cs typeface="Arial" panose="020B0604020202020204" pitchFamily="34" charset="0"/>
                        </a:rPr>
                        <a:t>German, classical Greek, Latin, </a:t>
                      </a:r>
                      <a:r>
                        <a:rPr lang="en-GB" altLang="en-US" sz="1600" dirty="0" smtClean="0">
                          <a:solidFill>
                            <a:srgbClr val="4D4D4D"/>
                          </a:solidFill>
                          <a:latin typeface="Arial" panose="020B0604020202020204" pitchFamily="34" charset="0"/>
                          <a:cs typeface="Arial" panose="020B0604020202020204" pitchFamily="34" charset="0"/>
                        </a:rPr>
                        <a:t>music, physical education,</a:t>
                      </a:r>
                      <a:r>
                        <a:rPr lang="en-GB" altLang="en-US" sz="1600" baseline="0" dirty="0" smtClean="0">
                          <a:solidFill>
                            <a:srgbClr val="4D4D4D"/>
                          </a:solidFill>
                          <a:latin typeface="Arial" panose="020B0604020202020204" pitchFamily="34" charset="0"/>
                          <a:cs typeface="Arial" panose="020B0604020202020204" pitchFamily="34" charset="0"/>
                        </a:rPr>
                        <a:t> </a:t>
                      </a:r>
                      <a:r>
                        <a:rPr lang="en-GB" altLang="en-US" sz="1600" dirty="0" smtClean="0">
                          <a:solidFill>
                            <a:srgbClr val="4D4D4D"/>
                          </a:solidFill>
                          <a:latin typeface="Arial" panose="020B0604020202020204" pitchFamily="34" charset="0"/>
                          <a:cs typeface="Arial" panose="020B0604020202020204" pitchFamily="34" charset="0"/>
                        </a:rPr>
                        <a:t>religious studies and Spanish.</a:t>
                      </a:r>
                    </a:p>
                    <a:p>
                      <a:endParaRPr lang="en-GB" sz="1600" dirty="0">
                        <a:solidFill>
                          <a:srgbClr val="4D4D4D"/>
                        </a:solidFill>
                        <a:latin typeface="Arial" panose="020B0604020202020204" pitchFamily="34" charset="0"/>
                        <a:cs typeface="Arial" panose="020B0604020202020204" pitchFamily="34" charset="0"/>
                      </a:endParaRPr>
                    </a:p>
                  </a:txBody>
                  <a:tcPr marL="121920" marR="12192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0" kern="1200" dirty="0" smtClean="0">
                          <a:solidFill>
                            <a:srgbClr val="4D4D4D"/>
                          </a:solidFill>
                          <a:effectLst/>
                          <a:latin typeface="Arial" panose="020B0604020202020204" pitchFamily="34" charset="0"/>
                          <a:ea typeface="+mn-ea"/>
                          <a:cs typeface="Arial" panose="020B0604020202020204" pitchFamily="34" charset="0"/>
                        </a:rPr>
                        <a:t>2015 and 2016 subjects plus…</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600" dirty="0" smtClean="0">
                        <a:solidFill>
                          <a:srgbClr val="4D4D4D"/>
                        </a:solidFill>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smtClean="0">
                          <a:solidFill>
                            <a:srgbClr val="4D4D4D"/>
                          </a:solidFill>
                          <a:latin typeface="Arial" panose="020B0604020202020204" pitchFamily="34" charset="0"/>
                          <a:cs typeface="Arial" panose="020B0604020202020204" pitchFamily="34" charset="0"/>
                        </a:rPr>
                        <a:t>Accounting, ancient history, Chinese, classical civilisation, design and technology, electronics, environmental science, film studies,</a:t>
                      </a:r>
                      <a:r>
                        <a:rPr lang="en-GB" sz="1600" baseline="0" dirty="0" smtClean="0">
                          <a:solidFill>
                            <a:srgbClr val="4D4D4D"/>
                          </a:solidFill>
                          <a:latin typeface="Arial" panose="020B0604020202020204" pitchFamily="34" charset="0"/>
                          <a:cs typeface="Arial" panose="020B0604020202020204" pitchFamily="34" charset="0"/>
                        </a:rPr>
                        <a:t> maths</a:t>
                      </a:r>
                      <a:r>
                        <a:rPr lang="en-GB" sz="1600" b="1" baseline="0" dirty="0" smtClean="0">
                          <a:solidFill>
                            <a:srgbClr val="4D4D4D"/>
                          </a:solidFill>
                          <a:latin typeface="Arial" panose="020B0604020202020204" pitchFamily="34" charset="0"/>
                          <a:cs typeface="Arial" panose="020B0604020202020204" pitchFamily="34" charset="0"/>
                        </a:rPr>
                        <a:t>*</a:t>
                      </a:r>
                      <a:r>
                        <a:rPr lang="en-GB" sz="1600" baseline="0" dirty="0" smtClean="0">
                          <a:solidFill>
                            <a:srgbClr val="4D4D4D"/>
                          </a:solidFill>
                          <a:latin typeface="Arial" panose="020B0604020202020204" pitchFamily="34" charset="0"/>
                          <a:cs typeface="Arial" panose="020B0604020202020204" pitchFamily="34" charset="0"/>
                        </a:rPr>
                        <a:t>, </a:t>
                      </a:r>
                      <a:r>
                        <a:rPr lang="en-GB" sz="1600" dirty="0" smtClean="0">
                          <a:solidFill>
                            <a:srgbClr val="4D4D4D"/>
                          </a:solidFill>
                          <a:latin typeface="Arial" panose="020B0604020202020204" pitchFamily="34" charset="0"/>
                          <a:cs typeface="Arial" panose="020B0604020202020204" pitchFamily="34" charset="0"/>
                        </a:rPr>
                        <a:t>further maths, </a:t>
                      </a:r>
                      <a:r>
                        <a:rPr lang="en-GB" sz="1600" baseline="0" dirty="0" smtClean="0">
                          <a:solidFill>
                            <a:srgbClr val="4D4D4D"/>
                          </a:solidFill>
                          <a:latin typeface="Arial" panose="020B0604020202020204" pitchFamily="34" charset="0"/>
                          <a:cs typeface="Arial" panose="020B0604020202020204" pitchFamily="34" charset="0"/>
                        </a:rPr>
                        <a:t>g</a:t>
                      </a:r>
                      <a:r>
                        <a:rPr lang="en-GB" sz="1600" dirty="0" smtClean="0">
                          <a:solidFill>
                            <a:srgbClr val="4D4D4D"/>
                          </a:solidFill>
                          <a:latin typeface="Arial" panose="020B0604020202020204" pitchFamily="34" charset="0"/>
                          <a:cs typeface="Arial" panose="020B0604020202020204" pitchFamily="34" charset="0"/>
                        </a:rPr>
                        <a:t>eology, history of art, Italian, law, maths,</a:t>
                      </a:r>
                      <a:r>
                        <a:rPr lang="en-GB" sz="1600" baseline="0" dirty="0" smtClean="0">
                          <a:solidFill>
                            <a:srgbClr val="4D4D4D"/>
                          </a:solidFill>
                          <a:latin typeface="Arial" panose="020B0604020202020204" pitchFamily="34" charset="0"/>
                          <a:cs typeface="Arial" panose="020B0604020202020204" pitchFamily="34" charset="0"/>
                        </a:rPr>
                        <a:t> m</a:t>
                      </a:r>
                      <a:r>
                        <a:rPr lang="en-GB" sz="1600" dirty="0" smtClean="0">
                          <a:solidFill>
                            <a:srgbClr val="4D4D4D"/>
                          </a:solidFill>
                          <a:latin typeface="Arial" panose="020B0604020202020204" pitchFamily="34" charset="0"/>
                          <a:cs typeface="Arial" panose="020B0604020202020204" pitchFamily="34" charset="0"/>
                        </a:rPr>
                        <a:t>edia studies, music technology, philosophy, politics, Russian, and statistics.</a:t>
                      </a:r>
                      <a:endParaRPr lang="en-GB" sz="1600" dirty="0">
                        <a:solidFill>
                          <a:srgbClr val="4D4D4D"/>
                        </a:solidFill>
                        <a:latin typeface="Arial" panose="020B0604020202020204" pitchFamily="34" charset="0"/>
                        <a:cs typeface="Arial" panose="020B0604020202020204" pitchFamily="34" charset="0"/>
                      </a:endParaRPr>
                    </a:p>
                  </a:txBody>
                  <a:tcPr marL="121920" marR="121920"/>
                </a:tc>
                <a:tc>
                  <a:txBody>
                    <a:bodyPr/>
                    <a:lstStyle/>
                    <a:p>
                      <a:r>
                        <a:rPr lang="en-GB" sz="1600" b="0" kern="1200" dirty="0" smtClean="0">
                          <a:solidFill>
                            <a:srgbClr val="4D4D4D"/>
                          </a:solidFill>
                          <a:effectLst/>
                          <a:latin typeface="Arial" panose="020B0604020202020204" pitchFamily="34" charset="0"/>
                          <a:ea typeface="+mn-ea"/>
                          <a:cs typeface="Arial" panose="020B0604020202020204" pitchFamily="34" charset="0"/>
                        </a:rPr>
                        <a:t>All previous subjects plus…</a:t>
                      </a:r>
                    </a:p>
                    <a:p>
                      <a:endParaRPr lang="en-GB" sz="1600" b="1" kern="1200" dirty="0" smtClean="0">
                        <a:solidFill>
                          <a:srgbClr val="4D4D4D"/>
                        </a:solidFill>
                        <a:effectLst/>
                        <a:latin typeface="Arial" panose="020B0604020202020204" pitchFamily="34" charset="0"/>
                        <a:ea typeface="+mn-ea"/>
                        <a:cs typeface="Arial" panose="020B0604020202020204" pitchFamily="34" charset="0"/>
                      </a:endParaRPr>
                    </a:p>
                    <a:p>
                      <a:pPr marL="0" lvl="2" algn="l" defTabSz="914400" rtl="0" eaLnBrk="1" latinLnBrk="0" hangingPunct="1">
                        <a:buClr>
                          <a:srgbClr val="68BD49"/>
                        </a:buClr>
                      </a:pPr>
                      <a:r>
                        <a:rPr lang="en-GB" altLang="en-US" sz="1600" kern="1200" dirty="0" smtClean="0">
                          <a:solidFill>
                            <a:srgbClr val="4D4D4D"/>
                          </a:solidFill>
                          <a:latin typeface="Arial" panose="020B0604020202020204" pitchFamily="34" charset="0"/>
                          <a:ea typeface="+mn-ea"/>
                          <a:cs typeface="Arial" panose="020B0604020202020204" pitchFamily="34" charset="0"/>
                        </a:rPr>
                        <a:t>Arabic, Bengali, b</a:t>
                      </a:r>
                      <a:r>
                        <a:rPr lang="en-GB" altLang="en-US" sz="1600" kern="1200" baseline="0" dirty="0" smtClean="0">
                          <a:solidFill>
                            <a:srgbClr val="4D4D4D"/>
                          </a:solidFill>
                          <a:latin typeface="Arial" panose="020B0604020202020204" pitchFamily="34" charset="0"/>
                          <a:ea typeface="+mn-ea"/>
                          <a:cs typeface="Arial" panose="020B0604020202020204" pitchFamily="34" charset="0"/>
                        </a:rPr>
                        <a:t>iblical Hebrew, </a:t>
                      </a:r>
                      <a:r>
                        <a:rPr lang="en-GB" altLang="en-US" sz="1600" kern="1200" dirty="0" smtClean="0">
                          <a:solidFill>
                            <a:srgbClr val="4D4D4D"/>
                          </a:solidFill>
                          <a:latin typeface="Arial" panose="020B0604020202020204" pitchFamily="34" charset="0"/>
                          <a:ea typeface="+mn-ea"/>
                          <a:cs typeface="Arial" panose="020B0604020202020204" pitchFamily="34" charset="0"/>
                        </a:rPr>
                        <a:t>Gujarati, m</a:t>
                      </a:r>
                      <a:r>
                        <a:rPr lang="en-GB" altLang="en-US" sz="1600" kern="1200" baseline="0" dirty="0" smtClean="0">
                          <a:solidFill>
                            <a:srgbClr val="4D4D4D"/>
                          </a:solidFill>
                          <a:latin typeface="Arial" panose="020B0604020202020204" pitchFamily="34" charset="0"/>
                          <a:ea typeface="+mn-ea"/>
                          <a:cs typeface="Arial" panose="020B0604020202020204" pitchFamily="34" charset="0"/>
                        </a:rPr>
                        <a:t>odern Greek, modern Hebrew, Japanese, </a:t>
                      </a:r>
                      <a:r>
                        <a:rPr lang="en-GB" altLang="en-US" sz="1600" u="none" kern="1200" baseline="0" dirty="0" smtClean="0">
                          <a:solidFill>
                            <a:srgbClr val="4D4D4D"/>
                          </a:solidFill>
                          <a:latin typeface="Arial" panose="020B0604020202020204" pitchFamily="34" charset="0"/>
                          <a:ea typeface="+mn-ea"/>
                          <a:cs typeface="Arial" panose="020B0604020202020204" pitchFamily="34" charset="0"/>
                        </a:rPr>
                        <a:t>Panjabi, Persian</a:t>
                      </a:r>
                      <a:r>
                        <a:rPr lang="en-GB" altLang="en-US" sz="1600" kern="1200" baseline="0" dirty="0" smtClean="0">
                          <a:solidFill>
                            <a:srgbClr val="4D4D4D"/>
                          </a:solidFill>
                          <a:latin typeface="Arial" panose="020B0604020202020204" pitchFamily="34" charset="0"/>
                          <a:ea typeface="+mn-ea"/>
                          <a:cs typeface="Arial" panose="020B0604020202020204" pitchFamily="34" charset="0"/>
                        </a:rPr>
                        <a:t>, Portuguese</a:t>
                      </a:r>
                    </a:p>
                    <a:p>
                      <a:pPr marL="0" marR="0" lvl="2" indent="0" algn="l" defTabSz="914400" rtl="0" eaLnBrk="1" fontAlgn="auto" latinLnBrk="0" hangingPunct="1">
                        <a:lnSpc>
                          <a:spcPct val="100000"/>
                        </a:lnSpc>
                        <a:spcBef>
                          <a:spcPts val="0"/>
                        </a:spcBef>
                        <a:spcAft>
                          <a:spcPts val="0"/>
                        </a:spcAft>
                        <a:buClr>
                          <a:srgbClr val="68BD49"/>
                        </a:buClr>
                        <a:buSzTx/>
                        <a:buFontTx/>
                        <a:buNone/>
                        <a:tabLst/>
                        <a:defRPr/>
                      </a:pPr>
                      <a:r>
                        <a:rPr lang="en-GB" altLang="en-US" sz="1600" kern="1200" baseline="0" dirty="0" smtClean="0">
                          <a:solidFill>
                            <a:srgbClr val="4D4D4D"/>
                          </a:solidFill>
                          <a:latin typeface="Arial" panose="020B0604020202020204" pitchFamily="34" charset="0"/>
                          <a:ea typeface="+mn-ea"/>
                          <a:cs typeface="Arial" panose="020B0604020202020204" pitchFamily="34" charset="0"/>
                        </a:rPr>
                        <a:t>Polish, Turkish, and Urdu.</a:t>
                      </a:r>
                      <a:endParaRPr lang="en-GB" altLang="en-US" sz="1600" kern="1200" dirty="0" smtClean="0">
                        <a:solidFill>
                          <a:srgbClr val="4D4D4D"/>
                        </a:solidFill>
                        <a:latin typeface="Arial" panose="020B0604020202020204" pitchFamily="34" charset="0"/>
                        <a:ea typeface="+mn-ea"/>
                        <a:cs typeface="Arial" panose="020B0604020202020204" pitchFamily="34" charset="0"/>
                      </a:endParaRPr>
                    </a:p>
                  </a:txBody>
                  <a:tcPr marL="121920" marR="121920"/>
                </a:tc>
                <a:extLst>
                  <a:ext uri="{0D108BD9-81ED-4DB2-BD59-A6C34878D82A}">
                    <a16:rowId xmlns:a16="http://schemas.microsoft.com/office/drawing/2014/main" val="10001"/>
                  </a:ext>
                </a:extLst>
              </a:tr>
            </a:tbl>
          </a:graphicData>
        </a:graphic>
      </p:graphicFrame>
      <p:sp>
        <p:nvSpPr>
          <p:cNvPr id="4" name="TextBox 3"/>
          <p:cNvSpPr txBox="1"/>
          <p:nvPr/>
        </p:nvSpPr>
        <p:spPr>
          <a:xfrm>
            <a:off x="191344" y="5589240"/>
            <a:ext cx="11665296" cy="338554"/>
          </a:xfrm>
          <a:prstGeom prst="rect">
            <a:avLst/>
          </a:prstGeom>
          <a:noFill/>
        </p:spPr>
        <p:txBody>
          <a:bodyPr wrap="square" rtlCol="0">
            <a:spAutoFit/>
          </a:bodyPr>
          <a:lstStyle/>
          <a:p>
            <a:r>
              <a:rPr lang="en-GB" sz="1600" dirty="0" smtClean="0">
                <a:solidFill>
                  <a:srgbClr val="4D4D4D"/>
                </a:solidFill>
              </a:rPr>
              <a:t>*A level maths will be available for examination at the end of its first year of teaching. Its first award will be summer 2018</a:t>
            </a:r>
            <a:endParaRPr lang="en-GB" sz="1600" dirty="0">
              <a:solidFill>
                <a:srgbClr val="4D4D4D"/>
              </a:solidFill>
            </a:endParaRPr>
          </a:p>
        </p:txBody>
      </p:sp>
    </p:spTree>
    <p:extLst>
      <p:ext uri="{BB962C8B-B14F-4D97-AF65-F5344CB8AC3E}">
        <p14:creationId xmlns:p14="http://schemas.microsoft.com/office/powerpoint/2010/main" val="22322151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Changes to science</a:t>
            </a:r>
            <a:endParaRPr lang="en-GB" dirty="0"/>
          </a:p>
        </p:txBody>
      </p:sp>
    </p:spTree>
    <p:extLst>
      <p:ext uri="{BB962C8B-B14F-4D97-AF65-F5344CB8AC3E}">
        <p14:creationId xmlns:p14="http://schemas.microsoft.com/office/powerpoint/2010/main" val="4229955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89169" y="334045"/>
            <a:ext cx="8786062" cy="574675"/>
          </a:xfrm>
        </p:spPr>
        <p:txBody>
          <a:bodyPr/>
          <a:lstStyle/>
          <a:p>
            <a:pPr eaLnBrk="1" hangingPunct="1"/>
            <a:r>
              <a:rPr lang="en-GB" altLang="en-US" sz="3200" dirty="0" smtClean="0"/>
              <a:t>Practical science </a:t>
            </a:r>
            <a:r>
              <a:rPr lang="en-GB" altLang="en-US" sz="3200" dirty="0"/>
              <a:t>a</a:t>
            </a:r>
            <a:r>
              <a:rPr lang="en-GB" altLang="en-US" sz="3200" dirty="0" smtClean="0"/>
              <a:t>ssessment</a:t>
            </a:r>
          </a:p>
        </p:txBody>
      </p:sp>
      <p:sp>
        <p:nvSpPr>
          <p:cNvPr id="14339" name="Rectangle 3"/>
          <p:cNvSpPr>
            <a:spLocks noGrp="1" noChangeArrowheads="1"/>
          </p:cNvSpPr>
          <p:nvPr>
            <p:ph type="body" idx="1"/>
          </p:nvPr>
        </p:nvSpPr>
        <p:spPr>
          <a:xfrm>
            <a:off x="767408" y="1195517"/>
            <a:ext cx="10225136" cy="5473843"/>
          </a:xfrm>
        </p:spPr>
        <p:txBody>
          <a:bodyPr/>
          <a:lstStyle/>
          <a:p>
            <a:pPr>
              <a:buClr>
                <a:srgbClr val="68BD49"/>
              </a:buClr>
              <a:buFont typeface="Arial" panose="020B0604020202020204" pitchFamily="34" charset="0"/>
              <a:buChar char="•"/>
            </a:pPr>
            <a:endParaRPr lang="en-GB" altLang="en-US" sz="2600" dirty="0"/>
          </a:p>
          <a:p>
            <a:pPr>
              <a:buClr>
                <a:srgbClr val="68BD49"/>
              </a:buClr>
              <a:buFont typeface="Arial" panose="020B0604020202020204" pitchFamily="34" charset="0"/>
              <a:buChar char="•"/>
            </a:pPr>
            <a:endParaRPr lang="en-GB" altLang="en-US" sz="2600" dirty="0"/>
          </a:p>
          <a:p>
            <a:pPr marL="0" lvl="1" indent="-268288">
              <a:buClr>
                <a:srgbClr val="68BD49"/>
              </a:buClr>
              <a:buNone/>
            </a:pPr>
            <a:endParaRPr lang="en-GB" altLang="en-US" sz="2600" dirty="0"/>
          </a:p>
          <a:p>
            <a:pPr lvl="2">
              <a:buClr>
                <a:srgbClr val="68BD49"/>
              </a:buClr>
            </a:pPr>
            <a:endParaRPr lang="en-GB" altLang="en-US" sz="2600" dirty="0"/>
          </a:p>
          <a:p>
            <a:pPr marL="0" lvl="2" indent="0">
              <a:buClr>
                <a:srgbClr val="68BD49"/>
              </a:buClr>
              <a:buNone/>
            </a:pPr>
            <a:endParaRPr lang="en-GB" altLang="en-US" sz="2600" dirty="0"/>
          </a:p>
          <a:p>
            <a:pPr marL="0" lvl="2" indent="0">
              <a:buClr>
                <a:srgbClr val="68BD49"/>
              </a:buClr>
              <a:buNone/>
            </a:pPr>
            <a:endParaRPr lang="en-GB" altLang="en-US" sz="2600" dirty="0" smtClean="0"/>
          </a:p>
          <a:p>
            <a:pPr lvl="2">
              <a:buClr>
                <a:srgbClr val="68BD49"/>
              </a:buClr>
              <a:buFont typeface="Arial" panose="020B0604020202020204" pitchFamily="34" charset="0"/>
              <a:buChar char="•"/>
            </a:pPr>
            <a:endParaRPr lang="en-GB" altLang="en-US" sz="2600" dirty="0" smtClean="0"/>
          </a:p>
          <a:p>
            <a:pPr eaLnBrk="1" hangingPunct="1">
              <a:buFont typeface="Arial" panose="020B0604020202020204" pitchFamily="34" charset="0"/>
              <a:buChar char="•"/>
            </a:pPr>
            <a:endParaRPr lang="en-GB" altLang="en-US" sz="2600" dirty="0" smtClean="0"/>
          </a:p>
        </p:txBody>
      </p:sp>
      <p:sp>
        <p:nvSpPr>
          <p:cNvPr id="14340" name="Rectangle 4"/>
          <p:cNvSpPr>
            <a:spLocks noChangeArrowheads="1"/>
          </p:cNvSpPr>
          <p:nvPr/>
        </p:nvSpPr>
        <p:spPr bwMode="auto">
          <a:xfrm>
            <a:off x="9520238" y="488951"/>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dirty="0"/>
          </a:p>
        </p:txBody>
      </p:sp>
      <p:sp>
        <p:nvSpPr>
          <p:cNvPr id="6" name="Rectangle 3"/>
          <p:cNvSpPr txBox="1">
            <a:spLocks noChangeArrowheads="1"/>
          </p:cNvSpPr>
          <p:nvPr/>
        </p:nvSpPr>
        <p:spPr bwMode="auto">
          <a:xfrm>
            <a:off x="199251" y="3429000"/>
            <a:ext cx="5934579" cy="12173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36000" rIns="0" bIns="36000" numCol="1" anchor="t" anchorCtr="0" compatLnSpc="1">
            <a:prstTxWarp prst="textNoShape">
              <a:avLst/>
            </a:prstTxWarp>
          </a:bodyPr>
          <a:lstStyle>
            <a:lvl1pPr marL="313200" indent="-313200" algn="l" rtl="0" eaLnBrk="0" fontAlgn="base" hangingPunct="0">
              <a:spcBef>
                <a:spcPts val="300"/>
              </a:spcBef>
              <a:spcAft>
                <a:spcPts val="600"/>
              </a:spcAft>
              <a:buClr>
                <a:srgbClr val="86BE3D"/>
              </a:buClr>
              <a:buFont typeface="Arial" panose="020B0604020202020204" pitchFamily="34" charset="0"/>
              <a:buChar char="■"/>
              <a:defRPr sz="2400" b="0" baseline="0">
                <a:solidFill>
                  <a:srgbClr val="4D4D4D"/>
                </a:solidFill>
                <a:latin typeface="+mn-lt"/>
                <a:ea typeface="+mn-ea"/>
                <a:cs typeface="+mn-cs"/>
              </a:defRPr>
            </a:lvl1pPr>
            <a:lvl2pPr marL="625475" indent="-301625" algn="l" rtl="0" eaLnBrk="0" fontAlgn="base" hangingPunct="0">
              <a:spcBef>
                <a:spcPts val="0"/>
              </a:spcBef>
              <a:spcAft>
                <a:spcPts val="600"/>
              </a:spcAft>
              <a:buClr>
                <a:srgbClr val="86BE3D"/>
              </a:buClr>
              <a:buFont typeface="Arial" panose="020B0604020202020204" pitchFamily="34" charset="0"/>
              <a:buChar char="□"/>
              <a:defRPr sz="2200">
                <a:solidFill>
                  <a:srgbClr val="4D4D4D"/>
                </a:solidFill>
                <a:latin typeface="+mn-lt"/>
              </a:defRPr>
            </a:lvl2pPr>
            <a:lvl3pPr marL="893763" indent="-247650" algn="l" rtl="0" eaLnBrk="0" fontAlgn="base" hangingPunct="0">
              <a:spcBef>
                <a:spcPts val="0"/>
              </a:spcBef>
              <a:spcAft>
                <a:spcPts val="600"/>
              </a:spcAft>
              <a:buClr>
                <a:srgbClr val="83B81A"/>
              </a:buClr>
              <a:buFont typeface="Arial" panose="020B0604020202020204" pitchFamily="34" charset="0"/>
              <a:buChar char="▪"/>
              <a:defRPr sz="2000" b="0">
                <a:solidFill>
                  <a:srgbClr val="4D4D4D"/>
                </a:solidFill>
                <a:latin typeface="+mn-lt"/>
              </a:defRPr>
            </a:lvl3pPr>
            <a:lvl4pPr marL="1257300" indent="-255588" algn="l" rtl="0" eaLnBrk="0" fontAlgn="base" hangingPunct="0">
              <a:spcBef>
                <a:spcPts val="0"/>
              </a:spcBef>
              <a:spcAft>
                <a:spcPts val="600"/>
              </a:spcAft>
              <a:buClr>
                <a:schemeClr val="tx2"/>
              </a:buClr>
              <a:buFont typeface="Arial" panose="020B0604020202020204" pitchFamily="34" charset="0"/>
              <a:buChar char="▫"/>
              <a:defRPr sz="1800">
                <a:solidFill>
                  <a:srgbClr val="4D4D4D"/>
                </a:solidFill>
                <a:latin typeface="+mn-lt"/>
              </a:defRPr>
            </a:lvl4pPr>
            <a:lvl5pPr marL="1526400" indent="-255600" algn="l" rtl="0" eaLnBrk="0" fontAlgn="base" hangingPunct="0">
              <a:spcBef>
                <a:spcPts val="0"/>
              </a:spcBef>
              <a:spcAft>
                <a:spcPts val="600"/>
              </a:spcAft>
              <a:buClr>
                <a:schemeClr val="tx2"/>
              </a:buClr>
              <a:buFont typeface="Arial" panose="020B0604020202020204" pitchFamily="34" charset="0"/>
              <a:buChar char="›"/>
              <a:defRPr sz="1800">
                <a:solidFill>
                  <a:srgbClr val="4D4D4D"/>
                </a:solidFill>
                <a:latin typeface="+mn-lt"/>
              </a:defRPr>
            </a:lvl5pPr>
            <a:lvl6pPr marL="914400" algn="l" rtl="0" fontAlgn="base">
              <a:spcBef>
                <a:spcPct val="5000"/>
              </a:spcBef>
              <a:spcAft>
                <a:spcPct val="5000"/>
              </a:spcAft>
              <a:buChar char="»"/>
              <a:defRPr sz="1500">
                <a:solidFill>
                  <a:srgbClr val="4D4D4D"/>
                </a:solidFill>
                <a:latin typeface="+mn-lt"/>
              </a:defRPr>
            </a:lvl6pPr>
            <a:lvl7pPr marL="1257300" algn="l" rtl="0" fontAlgn="base">
              <a:spcBef>
                <a:spcPct val="5000"/>
              </a:spcBef>
              <a:spcAft>
                <a:spcPct val="5000"/>
              </a:spcAft>
              <a:buChar char="»"/>
              <a:defRPr sz="1500">
                <a:solidFill>
                  <a:srgbClr val="4D4D4D"/>
                </a:solidFill>
                <a:latin typeface="+mn-lt"/>
              </a:defRPr>
            </a:lvl7pPr>
            <a:lvl8pPr marL="1600200" algn="l" rtl="0" fontAlgn="base">
              <a:spcBef>
                <a:spcPct val="5000"/>
              </a:spcBef>
              <a:spcAft>
                <a:spcPct val="5000"/>
              </a:spcAft>
              <a:buChar char="»"/>
              <a:defRPr sz="1500">
                <a:solidFill>
                  <a:srgbClr val="4D4D4D"/>
                </a:solidFill>
                <a:latin typeface="+mn-lt"/>
              </a:defRPr>
            </a:lvl8pPr>
            <a:lvl9pPr marL="1943100" algn="l" rtl="0" fontAlgn="base">
              <a:spcBef>
                <a:spcPct val="5000"/>
              </a:spcBef>
              <a:spcAft>
                <a:spcPct val="5000"/>
              </a:spcAft>
              <a:buChar char="»"/>
              <a:defRPr sz="1500">
                <a:solidFill>
                  <a:srgbClr val="4D4D4D"/>
                </a:solidFill>
                <a:latin typeface="+mn-lt"/>
              </a:defRPr>
            </a:lvl9pPr>
          </a:lstStyle>
          <a:p>
            <a:pPr marL="0" indent="0">
              <a:buClr>
                <a:srgbClr val="68BD49"/>
              </a:buClr>
              <a:buNone/>
            </a:pPr>
            <a:r>
              <a:rPr lang="en-GB" altLang="en-US" sz="2000" b="1" kern="0" dirty="0" smtClean="0"/>
              <a:t>A level:</a:t>
            </a:r>
          </a:p>
          <a:p>
            <a:pPr lvl="1">
              <a:buClr>
                <a:srgbClr val="68BD49"/>
              </a:buClr>
              <a:buFont typeface="Wingdings" panose="05000000000000000000" pitchFamily="2" charset="2"/>
              <a:buChar char="§"/>
            </a:pPr>
            <a:r>
              <a:rPr lang="en-GB" altLang="en-US" sz="2000" kern="0" dirty="0" smtClean="0"/>
              <a:t>Students' competence in </a:t>
            </a:r>
            <a:r>
              <a:rPr lang="en-GB" altLang="en-US" sz="2000" kern="0" dirty="0"/>
              <a:t>p</a:t>
            </a:r>
            <a:r>
              <a:rPr lang="en-GB" altLang="en-US" sz="2000" kern="0" dirty="0" smtClean="0"/>
              <a:t>racticals is reported separately (‘</a:t>
            </a:r>
            <a:r>
              <a:rPr lang="en-GB" altLang="en-US" sz="2000" b="1" kern="0" dirty="0" smtClean="0"/>
              <a:t>pass’ or ‘not classified’</a:t>
            </a:r>
            <a:r>
              <a:rPr lang="en-GB" altLang="en-US" sz="2000" kern="0" dirty="0" smtClean="0"/>
              <a:t>)</a:t>
            </a:r>
            <a:endParaRPr lang="en-GB" altLang="en-US" sz="2000" kern="0" dirty="0"/>
          </a:p>
          <a:p>
            <a:pPr lvl="1">
              <a:buClr>
                <a:srgbClr val="68BD49"/>
              </a:buClr>
              <a:buFont typeface="Wingdings" panose="05000000000000000000" pitchFamily="2" charset="2"/>
              <a:buChar char="§"/>
            </a:pPr>
            <a:r>
              <a:rPr lang="en-GB" altLang="en-US" sz="2000" kern="0" dirty="0" smtClean="0"/>
              <a:t>Practical ‘pass’ </a:t>
            </a:r>
            <a:r>
              <a:rPr lang="en-GB" altLang="en-US" sz="2000" kern="0" dirty="0"/>
              <a:t>for A level science </a:t>
            </a:r>
            <a:r>
              <a:rPr lang="en-GB" altLang="en-US" sz="2000" kern="0" dirty="0" smtClean="0"/>
              <a:t>likely to be required by universities – </a:t>
            </a:r>
            <a:r>
              <a:rPr lang="en-GB" altLang="en-US" sz="2000" b="1" kern="0" dirty="0" smtClean="0"/>
              <a:t>check admissions information</a:t>
            </a:r>
            <a:endParaRPr lang="en-GB" altLang="en-US" sz="2000" kern="0" dirty="0" smtClean="0"/>
          </a:p>
          <a:p>
            <a:pPr marL="0" lvl="2" indent="0">
              <a:buClr>
                <a:srgbClr val="68BD49"/>
              </a:buClr>
              <a:buFont typeface="Arial" panose="020B0604020202020204" pitchFamily="34" charset="0"/>
              <a:buNone/>
            </a:pPr>
            <a:endParaRPr lang="en-GB" altLang="en-US" sz="2600" kern="0" dirty="0" smtClean="0"/>
          </a:p>
          <a:p>
            <a:pPr lvl="2">
              <a:buClr>
                <a:srgbClr val="68BD49"/>
              </a:buClr>
              <a:buFont typeface="Arial" panose="020B0604020202020204" pitchFamily="34" charset="0"/>
              <a:buChar char="•"/>
            </a:pPr>
            <a:endParaRPr lang="en-GB" altLang="en-US" sz="2600" kern="0" dirty="0" smtClean="0"/>
          </a:p>
          <a:p>
            <a:pPr eaLnBrk="1" hangingPunct="1">
              <a:buFont typeface="Arial" panose="020B0604020202020204" pitchFamily="34" charset="0"/>
              <a:buChar char="•"/>
            </a:pPr>
            <a:endParaRPr lang="en-GB" altLang="en-US" sz="2600" kern="0" dirty="0" smtClean="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40016" y="0"/>
            <a:ext cx="4646342" cy="6858000"/>
          </a:xfrm>
          <a:prstGeom prst="rect">
            <a:avLst/>
          </a:prstGeom>
        </p:spPr>
      </p:pic>
      <p:sp>
        <p:nvSpPr>
          <p:cNvPr id="10" name="Rectangle 3"/>
          <p:cNvSpPr txBox="1">
            <a:spLocks noChangeArrowheads="1"/>
          </p:cNvSpPr>
          <p:nvPr/>
        </p:nvSpPr>
        <p:spPr bwMode="auto">
          <a:xfrm>
            <a:off x="173283" y="915949"/>
            <a:ext cx="5794229" cy="2513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36000" rIns="0" bIns="36000" numCol="1" anchor="t" anchorCtr="0" compatLnSpc="1">
            <a:prstTxWarp prst="textNoShape">
              <a:avLst/>
            </a:prstTxWarp>
          </a:bodyPr>
          <a:lstStyle>
            <a:lvl1pPr marL="313200" indent="-313200" algn="l" rtl="0" eaLnBrk="0" fontAlgn="base" hangingPunct="0">
              <a:spcBef>
                <a:spcPts val="300"/>
              </a:spcBef>
              <a:spcAft>
                <a:spcPts val="600"/>
              </a:spcAft>
              <a:buClr>
                <a:srgbClr val="86BE3D"/>
              </a:buClr>
              <a:buFont typeface="Arial" panose="020B0604020202020204" pitchFamily="34" charset="0"/>
              <a:buChar char="■"/>
              <a:defRPr sz="2400" b="0" baseline="0">
                <a:solidFill>
                  <a:srgbClr val="4D4D4D"/>
                </a:solidFill>
                <a:latin typeface="+mn-lt"/>
                <a:ea typeface="+mn-ea"/>
                <a:cs typeface="+mn-cs"/>
              </a:defRPr>
            </a:lvl1pPr>
            <a:lvl2pPr marL="625475" indent="-301625" algn="l" rtl="0" eaLnBrk="0" fontAlgn="base" hangingPunct="0">
              <a:spcBef>
                <a:spcPts val="0"/>
              </a:spcBef>
              <a:spcAft>
                <a:spcPts val="600"/>
              </a:spcAft>
              <a:buClr>
                <a:srgbClr val="86BE3D"/>
              </a:buClr>
              <a:buFont typeface="Arial" panose="020B0604020202020204" pitchFamily="34" charset="0"/>
              <a:buChar char="□"/>
              <a:defRPr sz="2200">
                <a:solidFill>
                  <a:srgbClr val="4D4D4D"/>
                </a:solidFill>
                <a:latin typeface="+mn-lt"/>
              </a:defRPr>
            </a:lvl2pPr>
            <a:lvl3pPr marL="893763" indent="-247650" algn="l" rtl="0" eaLnBrk="0" fontAlgn="base" hangingPunct="0">
              <a:spcBef>
                <a:spcPts val="0"/>
              </a:spcBef>
              <a:spcAft>
                <a:spcPts val="600"/>
              </a:spcAft>
              <a:buClr>
                <a:srgbClr val="83B81A"/>
              </a:buClr>
              <a:buFont typeface="Arial" panose="020B0604020202020204" pitchFamily="34" charset="0"/>
              <a:buChar char="▪"/>
              <a:defRPr sz="2000" b="0">
                <a:solidFill>
                  <a:srgbClr val="4D4D4D"/>
                </a:solidFill>
                <a:latin typeface="+mn-lt"/>
              </a:defRPr>
            </a:lvl3pPr>
            <a:lvl4pPr marL="1257300" indent="-255588" algn="l" rtl="0" eaLnBrk="0" fontAlgn="base" hangingPunct="0">
              <a:spcBef>
                <a:spcPts val="0"/>
              </a:spcBef>
              <a:spcAft>
                <a:spcPts val="600"/>
              </a:spcAft>
              <a:buClr>
                <a:schemeClr val="tx2"/>
              </a:buClr>
              <a:buFont typeface="Arial" panose="020B0604020202020204" pitchFamily="34" charset="0"/>
              <a:buChar char="▫"/>
              <a:defRPr sz="1800">
                <a:solidFill>
                  <a:srgbClr val="4D4D4D"/>
                </a:solidFill>
                <a:latin typeface="+mn-lt"/>
              </a:defRPr>
            </a:lvl4pPr>
            <a:lvl5pPr marL="1526400" indent="-255600" algn="l" rtl="0" eaLnBrk="0" fontAlgn="base" hangingPunct="0">
              <a:spcBef>
                <a:spcPts val="0"/>
              </a:spcBef>
              <a:spcAft>
                <a:spcPts val="600"/>
              </a:spcAft>
              <a:buClr>
                <a:schemeClr val="tx2"/>
              </a:buClr>
              <a:buFont typeface="Arial" panose="020B0604020202020204" pitchFamily="34" charset="0"/>
              <a:buChar char="›"/>
              <a:defRPr sz="1800">
                <a:solidFill>
                  <a:srgbClr val="4D4D4D"/>
                </a:solidFill>
                <a:latin typeface="+mn-lt"/>
              </a:defRPr>
            </a:lvl5pPr>
            <a:lvl6pPr marL="914400" algn="l" rtl="0" fontAlgn="base">
              <a:spcBef>
                <a:spcPct val="5000"/>
              </a:spcBef>
              <a:spcAft>
                <a:spcPct val="5000"/>
              </a:spcAft>
              <a:buChar char="»"/>
              <a:defRPr sz="1500">
                <a:solidFill>
                  <a:srgbClr val="4D4D4D"/>
                </a:solidFill>
                <a:latin typeface="+mn-lt"/>
              </a:defRPr>
            </a:lvl6pPr>
            <a:lvl7pPr marL="1257300" algn="l" rtl="0" fontAlgn="base">
              <a:spcBef>
                <a:spcPct val="5000"/>
              </a:spcBef>
              <a:spcAft>
                <a:spcPct val="5000"/>
              </a:spcAft>
              <a:buChar char="»"/>
              <a:defRPr sz="1500">
                <a:solidFill>
                  <a:srgbClr val="4D4D4D"/>
                </a:solidFill>
                <a:latin typeface="+mn-lt"/>
              </a:defRPr>
            </a:lvl7pPr>
            <a:lvl8pPr marL="1600200" algn="l" rtl="0" fontAlgn="base">
              <a:spcBef>
                <a:spcPct val="5000"/>
              </a:spcBef>
              <a:spcAft>
                <a:spcPct val="5000"/>
              </a:spcAft>
              <a:buChar char="»"/>
              <a:defRPr sz="1500">
                <a:solidFill>
                  <a:srgbClr val="4D4D4D"/>
                </a:solidFill>
                <a:latin typeface="+mn-lt"/>
              </a:defRPr>
            </a:lvl8pPr>
            <a:lvl9pPr marL="1943100" algn="l" rtl="0" fontAlgn="base">
              <a:spcBef>
                <a:spcPct val="5000"/>
              </a:spcBef>
              <a:spcAft>
                <a:spcPct val="5000"/>
              </a:spcAft>
              <a:buChar char="»"/>
              <a:defRPr sz="1500">
                <a:solidFill>
                  <a:srgbClr val="4D4D4D"/>
                </a:solidFill>
                <a:latin typeface="+mn-lt"/>
              </a:defRPr>
            </a:lvl9pPr>
          </a:lstStyle>
          <a:p>
            <a:pPr marL="0" indent="0">
              <a:buClr>
                <a:srgbClr val="68BD49"/>
              </a:buClr>
              <a:buNone/>
            </a:pPr>
            <a:endParaRPr lang="en-GB" altLang="en-US" sz="2000" b="1" kern="0" dirty="0" smtClean="0"/>
          </a:p>
          <a:p>
            <a:pPr marL="0" indent="0">
              <a:buClr>
                <a:srgbClr val="68BD49"/>
              </a:buClr>
              <a:buNone/>
            </a:pPr>
            <a:r>
              <a:rPr lang="en-GB" altLang="en-US" sz="2000" b="1" kern="0" dirty="0" smtClean="0"/>
              <a:t>GCSE:</a:t>
            </a:r>
            <a:endParaRPr lang="en-GB" altLang="en-US" sz="2000" kern="0" dirty="0"/>
          </a:p>
          <a:p>
            <a:pPr lvl="1">
              <a:buClr>
                <a:srgbClr val="68BD49"/>
              </a:buClr>
              <a:buFont typeface="Wingdings" panose="05000000000000000000" pitchFamily="2" charset="2"/>
              <a:buChar char="§"/>
            </a:pPr>
            <a:r>
              <a:rPr lang="en-GB" altLang="en-US" sz="2000" kern="0" dirty="0" smtClean="0"/>
              <a:t>There is no separate grade for practical skills</a:t>
            </a:r>
            <a:r>
              <a:rPr lang="en-GB" altLang="en-US" sz="2000" b="1" kern="0" dirty="0" smtClean="0"/>
              <a:t> </a:t>
            </a:r>
          </a:p>
          <a:p>
            <a:pPr lvl="1">
              <a:buClr>
                <a:srgbClr val="68BD49"/>
              </a:buClr>
              <a:buFont typeface="Wingdings" panose="05000000000000000000" pitchFamily="2" charset="2"/>
              <a:buChar char="§"/>
            </a:pPr>
            <a:r>
              <a:rPr lang="en-GB" altLang="en-US" sz="2000" kern="0" dirty="0" smtClean="0"/>
              <a:t>Students studying combined science will receive one of 17 grades from 9-9 (highest) to 1-1 (lowest). </a:t>
            </a:r>
          </a:p>
        </p:txBody>
      </p:sp>
    </p:spTree>
    <p:extLst>
      <p:ext uri="{BB962C8B-B14F-4D97-AF65-F5344CB8AC3E}">
        <p14:creationId xmlns:p14="http://schemas.microsoft.com/office/powerpoint/2010/main" val="36016016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63687" y="0"/>
            <a:ext cx="4856849" cy="6858000"/>
          </a:xfrm>
          <a:prstGeom prst="rect">
            <a:avLst/>
          </a:prstGeom>
        </p:spPr>
      </p:pic>
      <p:sp>
        <p:nvSpPr>
          <p:cNvPr id="14338" name="Rectangle 2"/>
          <p:cNvSpPr>
            <a:spLocks noGrp="1" noChangeArrowheads="1"/>
          </p:cNvSpPr>
          <p:nvPr>
            <p:ph type="title"/>
          </p:nvPr>
        </p:nvSpPr>
        <p:spPr>
          <a:xfrm>
            <a:off x="334274" y="332656"/>
            <a:ext cx="8786062" cy="574675"/>
          </a:xfrm>
        </p:spPr>
        <p:txBody>
          <a:bodyPr/>
          <a:lstStyle/>
          <a:p>
            <a:pPr eaLnBrk="1" hangingPunct="1"/>
            <a:r>
              <a:rPr lang="en-GB" altLang="en-US" sz="3200" dirty="0"/>
              <a:t>GCSE science grading</a:t>
            </a:r>
          </a:p>
        </p:txBody>
      </p:sp>
      <p:sp>
        <p:nvSpPr>
          <p:cNvPr id="14339" name="Rectangle 3"/>
          <p:cNvSpPr>
            <a:spLocks noGrp="1" noChangeArrowheads="1"/>
          </p:cNvSpPr>
          <p:nvPr>
            <p:ph type="body" idx="1"/>
          </p:nvPr>
        </p:nvSpPr>
        <p:spPr>
          <a:xfrm>
            <a:off x="767408" y="1195517"/>
            <a:ext cx="10225136" cy="5473843"/>
          </a:xfrm>
        </p:spPr>
        <p:txBody>
          <a:bodyPr/>
          <a:lstStyle/>
          <a:p>
            <a:pPr>
              <a:buClr>
                <a:srgbClr val="68BD49"/>
              </a:buClr>
              <a:buFont typeface="Arial" panose="020B0604020202020204" pitchFamily="34" charset="0"/>
              <a:buChar char="•"/>
            </a:pPr>
            <a:endParaRPr lang="en-GB" altLang="en-US" sz="2600" dirty="0"/>
          </a:p>
          <a:p>
            <a:pPr>
              <a:buClr>
                <a:srgbClr val="68BD49"/>
              </a:buClr>
              <a:buFont typeface="Arial" panose="020B0604020202020204" pitchFamily="34" charset="0"/>
              <a:buChar char="•"/>
            </a:pPr>
            <a:endParaRPr lang="en-GB" altLang="en-US" sz="2600" dirty="0"/>
          </a:p>
          <a:p>
            <a:pPr marL="0" lvl="1" indent="-268288">
              <a:buClr>
                <a:srgbClr val="68BD49"/>
              </a:buClr>
              <a:buNone/>
            </a:pPr>
            <a:endParaRPr lang="en-GB" altLang="en-US" sz="2600" dirty="0"/>
          </a:p>
          <a:p>
            <a:pPr lvl="2">
              <a:buClr>
                <a:srgbClr val="68BD49"/>
              </a:buClr>
            </a:pPr>
            <a:endParaRPr lang="en-GB" altLang="en-US" sz="2600" dirty="0"/>
          </a:p>
          <a:p>
            <a:pPr marL="0" lvl="2" indent="0">
              <a:buClr>
                <a:srgbClr val="68BD49"/>
              </a:buClr>
              <a:buNone/>
            </a:pPr>
            <a:endParaRPr lang="en-GB" altLang="en-US" sz="2600" dirty="0"/>
          </a:p>
          <a:p>
            <a:pPr marL="0" lvl="2" indent="0">
              <a:buClr>
                <a:srgbClr val="68BD49"/>
              </a:buClr>
              <a:buNone/>
            </a:pPr>
            <a:endParaRPr lang="en-GB" altLang="en-US" sz="2600" dirty="0"/>
          </a:p>
          <a:p>
            <a:pPr lvl="2">
              <a:buClr>
                <a:srgbClr val="68BD49"/>
              </a:buClr>
              <a:buFont typeface="Arial" panose="020B0604020202020204" pitchFamily="34" charset="0"/>
              <a:buChar char="•"/>
            </a:pPr>
            <a:endParaRPr lang="en-GB" altLang="en-US" sz="2600" dirty="0"/>
          </a:p>
          <a:p>
            <a:pPr eaLnBrk="1" hangingPunct="1">
              <a:buFont typeface="Arial" panose="020B0604020202020204" pitchFamily="34" charset="0"/>
              <a:buChar char="•"/>
            </a:pPr>
            <a:endParaRPr lang="en-GB" altLang="en-US" sz="2600" dirty="0"/>
          </a:p>
        </p:txBody>
      </p:sp>
      <p:sp>
        <p:nvSpPr>
          <p:cNvPr id="14340" name="Rectangle 4"/>
          <p:cNvSpPr>
            <a:spLocks noChangeArrowheads="1"/>
          </p:cNvSpPr>
          <p:nvPr/>
        </p:nvSpPr>
        <p:spPr bwMode="auto">
          <a:xfrm>
            <a:off x="9520238" y="488951"/>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dirty="0"/>
          </a:p>
        </p:txBody>
      </p:sp>
      <p:sp>
        <p:nvSpPr>
          <p:cNvPr id="10" name="Rectangle 3"/>
          <p:cNvSpPr txBox="1">
            <a:spLocks noChangeArrowheads="1"/>
          </p:cNvSpPr>
          <p:nvPr/>
        </p:nvSpPr>
        <p:spPr bwMode="auto">
          <a:xfrm>
            <a:off x="20457" y="620688"/>
            <a:ext cx="5787511" cy="2513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36000" rIns="0" bIns="36000" numCol="1" anchor="t" anchorCtr="0" compatLnSpc="1">
            <a:prstTxWarp prst="textNoShape">
              <a:avLst/>
            </a:prstTxWarp>
          </a:bodyPr>
          <a:lstStyle>
            <a:lvl1pPr marL="313200" indent="-313200" algn="l" rtl="0" eaLnBrk="0" fontAlgn="base" hangingPunct="0">
              <a:spcBef>
                <a:spcPts val="300"/>
              </a:spcBef>
              <a:spcAft>
                <a:spcPts val="600"/>
              </a:spcAft>
              <a:buClr>
                <a:srgbClr val="86BE3D"/>
              </a:buClr>
              <a:buFont typeface="Arial" panose="020B0604020202020204" pitchFamily="34" charset="0"/>
              <a:buChar char="■"/>
              <a:defRPr sz="2400" b="0" baseline="0">
                <a:solidFill>
                  <a:srgbClr val="4D4D4D"/>
                </a:solidFill>
                <a:latin typeface="+mn-lt"/>
                <a:ea typeface="+mn-ea"/>
                <a:cs typeface="+mn-cs"/>
              </a:defRPr>
            </a:lvl1pPr>
            <a:lvl2pPr marL="625475" indent="-301625" algn="l" rtl="0" eaLnBrk="0" fontAlgn="base" hangingPunct="0">
              <a:spcBef>
                <a:spcPts val="0"/>
              </a:spcBef>
              <a:spcAft>
                <a:spcPts val="600"/>
              </a:spcAft>
              <a:buClr>
                <a:srgbClr val="86BE3D"/>
              </a:buClr>
              <a:buFont typeface="Arial" panose="020B0604020202020204" pitchFamily="34" charset="0"/>
              <a:buChar char="□"/>
              <a:defRPr sz="2200">
                <a:solidFill>
                  <a:srgbClr val="4D4D4D"/>
                </a:solidFill>
                <a:latin typeface="+mn-lt"/>
              </a:defRPr>
            </a:lvl2pPr>
            <a:lvl3pPr marL="893763" indent="-247650" algn="l" rtl="0" eaLnBrk="0" fontAlgn="base" hangingPunct="0">
              <a:spcBef>
                <a:spcPts val="0"/>
              </a:spcBef>
              <a:spcAft>
                <a:spcPts val="600"/>
              </a:spcAft>
              <a:buClr>
                <a:srgbClr val="83B81A"/>
              </a:buClr>
              <a:buFont typeface="Arial" panose="020B0604020202020204" pitchFamily="34" charset="0"/>
              <a:buChar char="▪"/>
              <a:defRPr sz="2000" b="0">
                <a:solidFill>
                  <a:srgbClr val="4D4D4D"/>
                </a:solidFill>
                <a:latin typeface="+mn-lt"/>
              </a:defRPr>
            </a:lvl3pPr>
            <a:lvl4pPr marL="1257300" indent="-255588" algn="l" rtl="0" eaLnBrk="0" fontAlgn="base" hangingPunct="0">
              <a:spcBef>
                <a:spcPts val="0"/>
              </a:spcBef>
              <a:spcAft>
                <a:spcPts val="600"/>
              </a:spcAft>
              <a:buClr>
                <a:schemeClr val="tx2"/>
              </a:buClr>
              <a:buFont typeface="Arial" panose="020B0604020202020204" pitchFamily="34" charset="0"/>
              <a:buChar char="▫"/>
              <a:defRPr sz="1800">
                <a:solidFill>
                  <a:srgbClr val="4D4D4D"/>
                </a:solidFill>
                <a:latin typeface="+mn-lt"/>
              </a:defRPr>
            </a:lvl4pPr>
            <a:lvl5pPr marL="1526400" indent="-255600" algn="l" rtl="0" eaLnBrk="0" fontAlgn="base" hangingPunct="0">
              <a:spcBef>
                <a:spcPts val="0"/>
              </a:spcBef>
              <a:spcAft>
                <a:spcPts val="600"/>
              </a:spcAft>
              <a:buClr>
                <a:schemeClr val="tx2"/>
              </a:buClr>
              <a:buFont typeface="Arial" panose="020B0604020202020204" pitchFamily="34" charset="0"/>
              <a:buChar char="›"/>
              <a:defRPr sz="1800">
                <a:solidFill>
                  <a:srgbClr val="4D4D4D"/>
                </a:solidFill>
                <a:latin typeface="+mn-lt"/>
              </a:defRPr>
            </a:lvl5pPr>
            <a:lvl6pPr marL="914400" algn="l" rtl="0" fontAlgn="base">
              <a:spcBef>
                <a:spcPct val="5000"/>
              </a:spcBef>
              <a:spcAft>
                <a:spcPct val="5000"/>
              </a:spcAft>
              <a:buChar char="»"/>
              <a:defRPr sz="1500">
                <a:solidFill>
                  <a:srgbClr val="4D4D4D"/>
                </a:solidFill>
                <a:latin typeface="+mn-lt"/>
              </a:defRPr>
            </a:lvl6pPr>
            <a:lvl7pPr marL="1257300" algn="l" rtl="0" fontAlgn="base">
              <a:spcBef>
                <a:spcPct val="5000"/>
              </a:spcBef>
              <a:spcAft>
                <a:spcPct val="5000"/>
              </a:spcAft>
              <a:buChar char="»"/>
              <a:defRPr sz="1500">
                <a:solidFill>
                  <a:srgbClr val="4D4D4D"/>
                </a:solidFill>
                <a:latin typeface="+mn-lt"/>
              </a:defRPr>
            </a:lvl7pPr>
            <a:lvl8pPr marL="1600200" algn="l" rtl="0" fontAlgn="base">
              <a:spcBef>
                <a:spcPct val="5000"/>
              </a:spcBef>
              <a:spcAft>
                <a:spcPct val="5000"/>
              </a:spcAft>
              <a:buChar char="»"/>
              <a:defRPr sz="1500">
                <a:solidFill>
                  <a:srgbClr val="4D4D4D"/>
                </a:solidFill>
                <a:latin typeface="+mn-lt"/>
              </a:defRPr>
            </a:lvl8pPr>
            <a:lvl9pPr marL="1943100" algn="l" rtl="0" fontAlgn="base">
              <a:spcBef>
                <a:spcPct val="5000"/>
              </a:spcBef>
              <a:spcAft>
                <a:spcPct val="5000"/>
              </a:spcAft>
              <a:buChar char="»"/>
              <a:defRPr sz="1500">
                <a:solidFill>
                  <a:srgbClr val="4D4D4D"/>
                </a:solidFill>
                <a:latin typeface="+mn-lt"/>
              </a:defRPr>
            </a:lvl9pPr>
          </a:lstStyle>
          <a:p>
            <a:pPr marL="0" indent="0">
              <a:buClr>
                <a:srgbClr val="68BD49"/>
              </a:buClr>
              <a:buNone/>
            </a:pPr>
            <a:endParaRPr lang="en-GB" altLang="en-US" sz="1400" kern="0" dirty="0"/>
          </a:p>
          <a:p>
            <a:pPr lvl="1">
              <a:buClr>
                <a:srgbClr val="68BD49"/>
              </a:buClr>
              <a:buFont typeface="Wingdings" panose="05000000000000000000" pitchFamily="2" charset="2"/>
              <a:buChar char="§"/>
            </a:pPr>
            <a:endParaRPr lang="en-GB" sz="2400" dirty="0" smtClean="0"/>
          </a:p>
          <a:p>
            <a:pPr lvl="1">
              <a:buClr>
                <a:srgbClr val="68BD49"/>
              </a:buClr>
              <a:buFont typeface="Wingdings" panose="05000000000000000000" pitchFamily="2" charset="2"/>
              <a:buChar char="§"/>
            </a:pPr>
            <a:r>
              <a:rPr lang="en-GB" sz="2400" dirty="0" smtClean="0"/>
              <a:t>Students </a:t>
            </a:r>
            <a:r>
              <a:rPr lang="en-GB" sz="2400" dirty="0"/>
              <a:t>taking </a:t>
            </a:r>
            <a:r>
              <a:rPr lang="en-GB" sz="2400" b="1" dirty="0"/>
              <a:t>separate science </a:t>
            </a:r>
            <a:r>
              <a:rPr lang="en-GB" sz="2400" dirty="0"/>
              <a:t>GCSEs will get a grade from 9 to 1 for each subject, with 9 being the highest grade. </a:t>
            </a:r>
          </a:p>
          <a:p>
            <a:pPr lvl="1">
              <a:buClr>
                <a:srgbClr val="68BD49"/>
              </a:buClr>
              <a:buFont typeface="Wingdings" panose="05000000000000000000" pitchFamily="2" charset="2"/>
              <a:buChar char="§"/>
            </a:pPr>
            <a:r>
              <a:rPr lang="en-GB" sz="2400" dirty="0"/>
              <a:t>Students studying </a:t>
            </a:r>
            <a:r>
              <a:rPr lang="en-GB" sz="2400" b="1" dirty="0"/>
              <a:t>combined science</a:t>
            </a:r>
            <a:r>
              <a:rPr lang="en-GB" sz="2400" dirty="0"/>
              <a:t> will receive an award worth two GCSEs, consisting of two equal or adjacent grades from 9 to 1                                            e.g. (9-9, 9-8, 8-8, 8-7, 7-7…to 1-1). </a:t>
            </a:r>
          </a:p>
        </p:txBody>
      </p:sp>
    </p:spTree>
    <p:extLst>
      <p:ext uri="{BB962C8B-B14F-4D97-AF65-F5344CB8AC3E}">
        <p14:creationId xmlns:p14="http://schemas.microsoft.com/office/powerpoint/2010/main" val="36984943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Awareness of GCSE 9 </a:t>
            </a:r>
            <a:r>
              <a:rPr lang="en-GB" dirty="0" smtClean="0"/>
              <a:t>to</a:t>
            </a:r>
            <a:r>
              <a:rPr lang="en-GB" dirty="0" smtClean="0"/>
              <a:t> </a:t>
            </a:r>
            <a:r>
              <a:rPr lang="en-GB" dirty="0" smtClean="0"/>
              <a:t>1</a:t>
            </a:r>
            <a:endParaRPr lang="en-GB" dirty="0"/>
          </a:p>
        </p:txBody>
      </p:sp>
      <p:pic>
        <p:nvPicPr>
          <p:cNvPr id="5" name="Content Placeholder 4"/>
          <p:cNvPicPr>
            <a:picLocks noGrp="1" noChangeAspect="1"/>
          </p:cNvPicPr>
          <p:nvPr>
            <p:ph idx="1"/>
          </p:nvPr>
        </p:nvPicPr>
        <p:blipFill rotWithShape="1">
          <a:blip r:embed="rId3" cstate="print">
            <a:extLst>
              <a:ext uri="{28A0092B-C50C-407E-A947-70E740481C1C}">
                <a14:useLocalDpi xmlns:a14="http://schemas.microsoft.com/office/drawing/2010/main" val="0"/>
              </a:ext>
            </a:extLst>
          </a:blip>
          <a:srcRect l="2987" t="13631" r="-2987" b="-11320"/>
          <a:stretch/>
        </p:blipFill>
        <p:spPr>
          <a:xfrm>
            <a:off x="622306" y="1844824"/>
            <a:ext cx="4878107" cy="3600400"/>
          </a:xfrm>
        </p:spPr>
      </p:pic>
      <p:pic>
        <p:nvPicPr>
          <p:cNvPr id="6" name="Picture 5"/>
          <p:cNvPicPr>
            <a:picLocks noChangeAspect="1"/>
          </p:cNvPicPr>
          <p:nvPr/>
        </p:nvPicPr>
        <p:blipFill rotWithShape="1">
          <a:blip r:embed="rId4"/>
          <a:srcRect t="17273"/>
          <a:stretch/>
        </p:blipFill>
        <p:spPr>
          <a:xfrm>
            <a:off x="6168008" y="1844824"/>
            <a:ext cx="5256584" cy="3261463"/>
          </a:xfrm>
          <a:prstGeom prst="rect">
            <a:avLst/>
          </a:prstGeom>
        </p:spPr>
      </p:pic>
      <p:sp>
        <p:nvSpPr>
          <p:cNvPr id="7" name="TextBox 6"/>
          <p:cNvSpPr txBox="1"/>
          <p:nvPr/>
        </p:nvSpPr>
        <p:spPr>
          <a:xfrm>
            <a:off x="767408" y="5301208"/>
            <a:ext cx="4896544" cy="461665"/>
          </a:xfrm>
          <a:prstGeom prst="rect">
            <a:avLst/>
          </a:prstGeom>
          <a:noFill/>
        </p:spPr>
        <p:txBody>
          <a:bodyPr wrap="square" rtlCol="0">
            <a:spAutoFit/>
          </a:bodyPr>
          <a:lstStyle/>
          <a:p>
            <a:r>
              <a:rPr lang="en-GB" sz="2400" dirty="0">
                <a:solidFill>
                  <a:srgbClr val="4D4D4D"/>
                </a:solidFill>
                <a:latin typeface="+mn-lt"/>
              </a:rPr>
              <a:t>Employer awareness</a:t>
            </a:r>
          </a:p>
        </p:txBody>
      </p:sp>
      <p:sp>
        <p:nvSpPr>
          <p:cNvPr id="8" name="TextBox 7"/>
          <p:cNvSpPr txBox="1"/>
          <p:nvPr/>
        </p:nvSpPr>
        <p:spPr>
          <a:xfrm>
            <a:off x="6744072" y="5301208"/>
            <a:ext cx="4824536" cy="461665"/>
          </a:xfrm>
          <a:prstGeom prst="rect">
            <a:avLst/>
          </a:prstGeom>
          <a:noFill/>
        </p:spPr>
        <p:txBody>
          <a:bodyPr wrap="square" rtlCol="0">
            <a:spAutoFit/>
          </a:bodyPr>
          <a:lstStyle/>
          <a:p>
            <a:r>
              <a:rPr lang="en-GB" sz="2400" dirty="0">
                <a:solidFill>
                  <a:srgbClr val="4D4D4D"/>
                </a:solidFill>
                <a:latin typeface="+mn-lt"/>
              </a:rPr>
              <a:t>Understanding of the top grade</a:t>
            </a:r>
          </a:p>
        </p:txBody>
      </p:sp>
    </p:spTree>
    <p:extLst>
      <p:ext uri="{BB962C8B-B14F-4D97-AF65-F5344CB8AC3E}">
        <p14:creationId xmlns:p14="http://schemas.microsoft.com/office/powerpoint/2010/main" val="19140200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Ofqual resources</a:t>
            </a:r>
            <a:endParaRPr lang="en-GB" dirty="0"/>
          </a:p>
        </p:txBody>
      </p:sp>
    </p:spTree>
    <p:extLst>
      <p:ext uri="{BB962C8B-B14F-4D97-AF65-F5344CB8AC3E}">
        <p14:creationId xmlns:p14="http://schemas.microsoft.com/office/powerpoint/2010/main" val="23705699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GCSEs 9 - 1</a:t>
            </a:r>
            <a:endParaRPr lang="en-GB" dirty="0"/>
          </a:p>
        </p:txBody>
      </p:sp>
      <p:pic>
        <p:nvPicPr>
          <p:cNvPr id="5" name="ZfaAFwEcpQQ"/>
          <p:cNvPicPr>
            <a:picLocks noGrp="1" noRot="1" noChangeAspect="1"/>
          </p:cNvPicPr>
          <p:nvPr>
            <p:ph sz="half" idx="1"/>
            <a:videoFile r:link="rId1"/>
          </p:nvPr>
        </p:nvPicPr>
        <p:blipFill>
          <a:blip r:embed="rId3"/>
          <a:stretch>
            <a:fillRect/>
          </a:stretch>
        </p:blipFill>
        <p:spPr>
          <a:xfrm>
            <a:off x="2207568" y="1196752"/>
            <a:ext cx="7598839" cy="4274347"/>
          </a:xfrm>
          <a:prstGeom prst="rect">
            <a:avLst/>
          </a:prstGeom>
        </p:spPr>
      </p:pic>
    </p:spTree>
    <p:extLst>
      <p:ext uri="{BB962C8B-B14F-4D97-AF65-F5344CB8AC3E}">
        <p14:creationId xmlns:p14="http://schemas.microsoft.com/office/powerpoint/2010/main" val="1670725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New GCSE grading for science</a:t>
            </a:r>
            <a:endParaRPr lang="en-GB" dirty="0"/>
          </a:p>
        </p:txBody>
      </p:sp>
      <p:pic>
        <p:nvPicPr>
          <p:cNvPr id="5" name="udKj5fjrDeA"/>
          <p:cNvPicPr>
            <a:picLocks noGrp="1" noRot="1" noChangeAspect="1"/>
          </p:cNvPicPr>
          <p:nvPr>
            <p:ph sz="half" idx="1"/>
            <a:videoFile r:link="rId1"/>
          </p:nvPr>
        </p:nvPicPr>
        <p:blipFill>
          <a:blip r:embed="rId3"/>
          <a:stretch>
            <a:fillRect/>
          </a:stretch>
        </p:blipFill>
        <p:spPr>
          <a:xfrm>
            <a:off x="1559496" y="1277304"/>
            <a:ext cx="8570540" cy="4820929"/>
          </a:xfrm>
          <a:prstGeom prst="rect">
            <a:avLst/>
          </a:prstGeom>
        </p:spPr>
      </p:pic>
    </p:spTree>
    <p:extLst>
      <p:ext uri="{BB962C8B-B14F-4D97-AF65-F5344CB8AC3E}">
        <p14:creationId xmlns:p14="http://schemas.microsoft.com/office/powerpoint/2010/main" val="30610344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79376" y="548680"/>
            <a:ext cx="6481812" cy="4498975"/>
          </a:xfrm>
        </p:spPr>
        <p:txBody>
          <a:bodyPr/>
          <a:lstStyle/>
          <a:p>
            <a:pPr marL="0" indent="0">
              <a:buNone/>
            </a:pPr>
            <a:r>
              <a:rPr lang="en-GB" sz="2800" dirty="0"/>
              <a:t>Visit: </a:t>
            </a:r>
            <a:endParaRPr lang="en-GB" sz="2800" dirty="0" smtClean="0"/>
          </a:p>
          <a:p>
            <a:r>
              <a:rPr lang="en-GB" b="1" u="sng" kern="1200" dirty="0" smtClean="0">
                <a:latin typeface="Arial" charset="0"/>
                <a:hlinkClick r:id="rId3"/>
              </a:rPr>
              <a:t>Postcards </a:t>
            </a:r>
            <a:r>
              <a:rPr lang="en-GB" kern="1200" dirty="0" smtClean="0">
                <a:latin typeface="Arial" charset="0"/>
                <a:hlinkClick r:id="rId3"/>
              </a:rPr>
              <a:t>www.gov.uk/government/publications/your-qualification-our-regulation-gcse-as-and-a-level-reforms</a:t>
            </a:r>
          </a:p>
          <a:p>
            <a:r>
              <a:rPr lang="en-GB" kern="1200" dirty="0" smtClean="0">
                <a:latin typeface="Arial" charset="0"/>
                <a:hlinkClick r:id="rId3"/>
              </a:rPr>
              <a:t>www.ofqual.gov.uk</a:t>
            </a:r>
            <a:endParaRPr lang="en-GB" kern="1200" dirty="0">
              <a:latin typeface="Arial" charset="0"/>
            </a:endParaRPr>
          </a:p>
          <a:p>
            <a:r>
              <a:rPr lang="en-GB" kern="1200" dirty="0" smtClean="0">
                <a:latin typeface="Arial" charset="0"/>
                <a:hlinkClick r:id="rId4"/>
              </a:rPr>
              <a:t>https</a:t>
            </a:r>
            <a:r>
              <a:rPr lang="en-GB" kern="1200" dirty="0">
                <a:latin typeface="Arial" charset="0"/>
                <a:hlinkClick r:id="rId4"/>
              </a:rPr>
              <a:t>://www.facebook.com/GCSEs9to1</a:t>
            </a:r>
            <a:r>
              <a:rPr lang="en-GB" kern="1200" dirty="0" smtClean="0">
                <a:latin typeface="Arial" charset="0"/>
                <a:hlinkClick r:id="rId4"/>
              </a:rPr>
              <a:t>/</a:t>
            </a:r>
            <a:endParaRPr lang="en-GB" kern="1200" dirty="0" smtClean="0">
              <a:latin typeface="Arial" charset="0"/>
            </a:endParaRPr>
          </a:p>
          <a:p>
            <a:r>
              <a:rPr lang="en-GB" dirty="0" smtClean="0">
                <a:hlinkClick r:id="rId5"/>
              </a:rPr>
              <a:t>https</a:t>
            </a:r>
            <a:r>
              <a:rPr lang="en-GB" dirty="0">
                <a:hlinkClick r:id="rId5"/>
              </a:rPr>
              <a:t>://ofqual.blog.gov.uk/</a:t>
            </a:r>
            <a:endParaRPr lang="en-GB" dirty="0"/>
          </a:p>
          <a:p>
            <a:pPr marL="0" indent="0">
              <a:buNone/>
            </a:pPr>
            <a:r>
              <a:rPr lang="en-GB" sz="2800" dirty="0" smtClean="0"/>
              <a:t>Subscribe:</a:t>
            </a:r>
          </a:p>
          <a:p>
            <a:r>
              <a:rPr lang="en-GB" dirty="0" smtClean="0"/>
              <a:t>Exam </a:t>
            </a:r>
            <a:r>
              <a:rPr lang="en-GB" dirty="0"/>
              <a:t>matters: </a:t>
            </a:r>
            <a:r>
              <a:rPr lang="en-GB" dirty="0">
                <a:hlinkClick r:id="rId6"/>
              </a:rPr>
              <a:t>http://bit.ly/exammatterssignup</a:t>
            </a:r>
            <a:r>
              <a:rPr lang="en-GB" dirty="0"/>
              <a:t> </a:t>
            </a:r>
          </a:p>
          <a:p>
            <a:r>
              <a:rPr lang="en-GB" dirty="0" smtClean="0"/>
              <a:t>9 </a:t>
            </a:r>
            <a:r>
              <a:rPr lang="en-GB" dirty="0"/>
              <a:t>to 1 news </a:t>
            </a:r>
            <a:r>
              <a:rPr lang="en-GB" dirty="0">
                <a:hlinkClick r:id="rId7"/>
              </a:rPr>
              <a:t>http://</a:t>
            </a:r>
            <a:r>
              <a:rPr lang="en-GB" dirty="0" smtClean="0">
                <a:hlinkClick r:id="rId7"/>
              </a:rPr>
              <a:t>eepurl.com/cjmK-j</a:t>
            </a:r>
            <a:endParaRPr lang="en-GB" dirty="0"/>
          </a:p>
        </p:txBody>
      </p:sp>
      <p:sp>
        <p:nvSpPr>
          <p:cNvPr id="4" name="Content Placeholder 3"/>
          <p:cNvSpPr>
            <a:spLocks noGrp="1"/>
          </p:cNvSpPr>
          <p:nvPr>
            <p:ph sz="half" idx="2"/>
          </p:nvPr>
        </p:nvSpPr>
        <p:spPr>
          <a:xfrm>
            <a:off x="7320136" y="862218"/>
            <a:ext cx="4202956" cy="4943046"/>
          </a:xfrm>
        </p:spPr>
        <p:txBody>
          <a:bodyPr/>
          <a:lstStyle/>
          <a:p>
            <a:pPr marL="0" indent="0">
              <a:buNone/>
            </a:pPr>
            <a:r>
              <a:rPr lang="en-GB" sz="2800" kern="1200" dirty="0" smtClean="0">
                <a:latin typeface="Arial" charset="0"/>
              </a:rPr>
              <a:t>Contact: </a:t>
            </a:r>
          </a:p>
          <a:p>
            <a:r>
              <a:rPr lang="en-GB" kern="1200" dirty="0" smtClean="0">
                <a:latin typeface="Arial" charset="0"/>
              </a:rPr>
              <a:t>Email</a:t>
            </a:r>
            <a:r>
              <a:rPr lang="en-GB" kern="1200" dirty="0">
                <a:latin typeface="Arial" charset="0"/>
              </a:rPr>
              <a:t>: </a:t>
            </a:r>
            <a:r>
              <a:rPr lang="en-GB" kern="1200" dirty="0" smtClean="0">
                <a:latin typeface="Arial" charset="0"/>
                <a:hlinkClick r:id="rId8"/>
              </a:rPr>
              <a:t>public.enquiries@Ofqual.gov.uk</a:t>
            </a:r>
            <a:r>
              <a:rPr lang="en-GB" kern="1200" dirty="0" smtClean="0">
                <a:latin typeface="Arial" charset="0"/>
              </a:rPr>
              <a:t> </a:t>
            </a:r>
          </a:p>
          <a:p>
            <a:endParaRPr lang="en-GB" kern="1200" dirty="0" smtClean="0">
              <a:latin typeface="Arial" charset="0"/>
            </a:endParaRPr>
          </a:p>
          <a:p>
            <a:r>
              <a:rPr lang="en-GB" kern="1200" dirty="0" smtClean="0">
                <a:latin typeface="Arial" charset="0"/>
              </a:rPr>
              <a:t>Call Ofqual: </a:t>
            </a:r>
            <a:r>
              <a:rPr lang="en-GB" kern="1200" dirty="0">
                <a:latin typeface="Arial" charset="0"/>
              </a:rPr>
              <a:t>0300 303 3344 </a:t>
            </a:r>
            <a:br>
              <a:rPr lang="en-GB" kern="1200" dirty="0">
                <a:latin typeface="Arial" charset="0"/>
              </a:rPr>
            </a:br>
            <a:endParaRPr lang="en-GB" kern="1200" dirty="0" smtClean="0">
              <a:latin typeface="Arial" charset="0"/>
            </a:endParaRPr>
          </a:p>
          <a:p>
            <a:r>
              <a:rPr lang="en-GB" kern="1200" dirty="0" smtClean="0">
                <a:latin typeface="Arial" charset="0"/>
              </a:rPr>
              <a:t>Tweet</a:t>
            </a:r>
            <a:r>
              <a:rPr lang="en-GB" kern="1200" dirty="0">
                <a:latin typeface="Arial" charset="0"/>
              </a:rPr>
              <a:t>: @Ofqual</a:t>
            </a:r>
            <a:br>
              <a:rPr lang="en-GB" kern="1200" dirty="0">
                <a:latin typeface="Arial" charset="0"/>
              </a:rPr>
            </a:br>
            <a:endParaRPr lang="en-GB" dirty="0"/>
          </a:p>
        </p:txBody>
      </p:sp>
    </p:spTree>
    <p:extLst>
      <p:ext uri="{BB962C8B-B14F-4D97-AF65-F5344CB8AC3E}">
        <p14:creationId xmlns:p14="http://schemas.microsoft.com/office/powerpoint/2010/main" val="31356455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Key messages</a:t>
            </a:r>
            <a:endParaRPr lang="en-GB" sz="3200" dirty="0"/>
          </a:p>
        </p:txBody>
      </p:sp>
      <p:sp>
        <p:nvSpPr>
          <p:cNvPr id="3" name="Content Placeholder 2"/>
          <p:cNvSpPr>
            <a:spLocks noGrp="1"/>
          </p:cNvSpPr>
          <p:nvPr>
            <p:ph idx="1"/>
          </p:nvPr>
        </p:nvSpPr>
        <p:spPr/>
        <p:txBody>
          <a:bodyPr/>
          <a:lstStyle/>
          <a:p>
            <a:r>
              <a:rPr lang="en-GB" dirty="0"/>
              <a:t>Key messages are </a:t>
            </a:r>
            <a:r>
              <a:rPr lang="en-GB" dirty="0" smtClean="0"/>
              <a:t>GCSE 9 </a:t>
            </a:r>
            <a:r>
              <a:rPr lang="en-GB" dirty="0" smtClean="0"/>
              <a:t>to 1 </a:t>
            </a:r>
            <a:r>
              <a:rPr lang="en-GB" dirty="0"/>
              <a:t>in </a:t>
            </a:r>
            <a:r>
              <a:rPr lang="en-GB" dirty="0" smtClean="0"/>
              <a:t>20 subjects including sciences, geography, history and French, German and Spanish</a:t>
            </a:r>
          </a:p>
          <a:p>
            <a:r>
              <a:rPr lang="en-GB" dirty="0" smtClean="0"/>
              <a:t>Second year of </a:t>
            </a:r>
            <a:r>
              <a:rPr lang="en-GB" dirty="0" smtClean="0"/>
              <a:t>GCSE 9 </a:t>
            </a:r>
            <a:r>
              <a:rPr lang="en-GB" dirty="0" smtClean="0"/>
              <a:t>to 1 English Literature, English Language and mathematics (first awarded summer 2017)</a:t>
            </a:r>
          </a:p>
          <a:p>
            <a:r>
              <a:rPr lang="en-GB" dirty="0" smtClean="0"/>
              <a:t>For </a:t>
            </a:r>
            <a:r>
              <a:rPr lang="en-GB" dirty="0"/>
              <a:t>England </a:t>
            </a:r>
            <a:r>
              <a:rPr lang="en-GB" dirty="0" smtClean="0"/>
              <a:t>only</a:t>
            </a:r>
          </a:p>
          <a:p>
            <a:r>
              <a:rPr lang="en-GB" dirty="0" smtClean="0"/>
              <a:t>9 </a:t>
            </a:r>
            <a:r>
              <a:rPr lang="en-GB" dirty="0"/>
              <a:t>is </a:t>
            </a:r>
            <a:r>
              <a:rPr lang="en-GB" dirty="0" smtClean="0"/>
              <a:t>the highest grade </a:t>
            </a:r>
          </a:p>
          <a:p>
            <a:r>
              <a:rPr lang="en-GB" dirty="0" smtClean="0"/>
              <a:t>Mix of number/letter grades on certificates for GCSEs – 9 to 1 and A*-G</a:t>
            </a:r>
          </a:p>
          <a:p>
            <a:r>
              <a:rPr lang="en-GB" dirty="0" smtClean="0"/>
              <a:t>Ofqual have an active comms campaign - lots </a:t>
            </a:r>
            <a:r>
              <a:rPr lang="en-GB" dirty="0"/>
              <a:t>of </a:t>
            </a:r>
            <a:r>
              <a:rPr lang="en-GB" dirty="0" smtClean="0"/>
              <a:t>information available</a:t>
            </a:r>
          </a:p>
          <a:p>
            <a:r>
              <a:rPr lang="en-GB" dirty="0" smtClean="0"/>
              <a:t>Some </a:t>
            </a:r>
            <a:r>
              <a:rPr lang="en-GB" dirty="0"/>
              <a:t>changes at A level but </a:t>
            </a:r>
            <a:r>
              <a:rPr lang="en-GB" dirty="0" smtClean="0"/>
              <a:t>not as significant </a:t>
            </a:r>
            <a:r>
              <a:rPr lang="en-GB" dirty="0"/>
              <a:t>and same grading.</a:t>
            </a:r>
          </a:p>
        </p:txBody>
      </p:sp>
    </p:spTree>
    <p:extLst>
      <p:ext uri="{BB962C8B-B14F-4D97-AF65-F5344CB8AC3E}">
        <p14:creationId xmlns:p14="http://schemas.microsoft.com/office/powerpoint/2010/main" val="26871736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Overview of the system: what is happening, when?</a:t>
            </a:r>
            <a:endParaRPr lang="en-GB" dirty="0"/>
          </a:p>
        </p:txBody>
      </p:sp>
    </p:spTree>
    <p:extLst>
      <p:ext uri="{BB962C8B-B14F-4D97-AF65-F5344CB8AC3E}">
        <p14:creationId xmlns:p14="http://schemas.microsoft.com/office/powerpoint/2010/main" val="5347029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extLst>
              <p:ext uri="{D42A27DB-BD31-4B8C-83A1-F6EECF244321}">
                <p14:modId xmlns:p14="http://schemas.microsoft.com/office/powerpoint/2010/main" val="2279153714"/>
              </p:ext>
            </p:extLst>
          </p:nvPr>
        </p:nvGraphicFramePr>
        <p:xfrm>
          <a:off x="1559496" y="99645"/>
          <a:ext cx="9065294" cy="6425699"/>
        </p:xfrm>
        <a:graphic>
          <a:graphicData uri="http://schemas.openxmlformats.org/presentationml/2006/ole">
            <mc:AlternateContent xmlns:mc="http://schemas.openxmlformats.org/markup-compatibility/2006">
              <mc:Choice xmlns:v="urn:schemas-microsoft-com:vml" Requires="v">
                <p:oleObj spid="_x0000_s1041" name="Acrobat Document" r:id="rId4" imgW="7681680" imgH="5444640" progId="AcroExch.Document.DC">
                  <p:embed/>
                </p:oleObj>
              </mc:Choice>
              <mc:Fallback>
                <p:oleObj name="Acrobat Document" r:id="rId4" imgW="7681680" imgH="5444640" progId="AcroExch.Document.DC">
                  <p:embed/>
                  <p:pic>
                    <p:nvPicPr>
                      <p:cNvPr id="0" name=""/>
                      <p:cNvPicPr/>
                      <p:nvPr/>
                    </p:nvPicPr>
                    <p:blipFill>
                      <a:blip r:embed="rId5"/>
                      <a:stretch>
                        <a:fillRect/>
                      </a:stretch>
                    </p:blipFill>
                    <p:spPr>
                      <a:xfrm>
                        <a:off x="1559496" y="99645"/>
                        <a:ext cx="9065294" cy="6425699"/>
                      </a:xfrm>
                      <a:prstGeom prst="rect">
                        <a:avLst/>
                      </a:prstGeom>
                    </p:spPr>
                  </p:pic>
                </p:oleObj>
              </mc:Fallback>
            </mc:AlternateContent>
          </a:graphicData>
        </a:graphic>
      </p:graphicFrame>
    </p:spTree>
    <p:extLst>
      <p:ext uri="{BB962C8B-B14F-4D97-AF65-F5344CB8AC3E}">
        <p14:creationId xmlns:p14="http://schemas.microsoft.com/office/powerpoint/2010/main" val="26301531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623392" y="492873"/>
            <a:ext cx="10719660" cy="647477"/>
          </a:xfrm>
        </p:spPr>
        <p:txBody>
          <a:bodyPr>
            <a:normAutofit/>
          </a:bodyPr>
          <a:lstStyle/>
          <a:p>
            <a:pPr algn="l"/>
            <a:r>
              <a:rPr lang="en-GB" altLang="en-US" sz="3200" dirty="0"/>
              <a:t>When do these reforms </a:t>
            </a:r>
            <a:r>
              <a:rPr lang="en-GB" altLang="en-US" sz="3200" dirty="0" smtClean="0"/>
              <a:t>affect GCSE </a:t>
            </a:r>
            <a:r>
              <a:rPr lang="en-GB" altLang="en-US" sz="3200" dirty="0"/>
              <a:t>students</a:t>
            </a:r>
            <a:r>
              <a:rPr lang="en-GB" altLang="en-US" sz="3200" dirty="0" smtClean="0">
                <a:latin typeface="Arial" panose="020B0604020202020204" pitchFamily="34" charset="0"/>
                <a:cs typeface="Arial" panose="020B0604020202020204" pitchFamily="34" charset="0"/>
              </a:rPr>
              <a:t>? </a:t>
            </a:r>
            <a:endParaRPr lang="en-GB" altLang="en-US" sz="3200" strike="sngStrike" dirty="0" smtClean="0">
              <a:latin typeface="Arial" panose="020B0604020202020204" pitchFamily="34" charset="0"/>
              <a:cs typeface="Arial" panose="020B0604020202020204" pitchFamily="34" charset="0"/>
            </a:endParaRPr>
          </a:p>
        </p:txBody>
      </p:sp>
      <p:sp>
        <p:nvSpPr>
          <p:cNvPr id="4099" name="Content Placeholder 2"/>
          <p:cNvSpPr>
            <a:spLocks noGrp="1"/>
          </p:cNvSpPr>
          <p:nvPr>
            <p:ph idx="1"/>
          </p:nvPr>
        </p:nvSpPr>
        <p:spPr>
          <a:xfrm>
            <a:off x="719403" y="1927373"/>
            <a:ext cx="10972800" cy="4525963"/>
          </a:xfrm>
        </p:spPr>
        <p:txBody>
          <a:bodyPr/>
          <a:lstStyle/>
          <a:p>
            <a:pPr marL="0" indent="0">
              <a:buFont typeface="Wingdings" pitchFamily="2" charset="2"/>
              <a:buNone/>
              <a:defRPr/>
            </a:pPr>
            <a:endParaRPr lang="en-US" altLang="en-US" dirty="0"/>
          </a:p>
          <a:p>
            <a:pPr marL="0" indent="0">
              <a:buFont typeface="Wingdings" pitchFamily="2" charset="2"/>
              <a:buNone/>
              <a:defRPr/>
            </a:pPr>
            <a:endParaRPr lang="en-US" altLang="en-US" dirty="0" smtClean="0"/>
          </a:p>
          <a:p>
            <a:pPr marL="0" indent="0">
              <a:buFont typeface="Wingdings" pitchFamily="2" charset="2"/>
              <a:buNone/>
              <a:defRPr/>
            </a:pPr>
            <a:endParaRPr lang="en-US" altLang="en-US" dirty="0" smtClean="0"/>
          </a:p>
          <a:p>
            <a:pPr>
              <a:defRPr/>
            </a:pPr>
            <a:endParaRPr lang="en-US" altLang="en-US" dirty="0" smtClean="0"/>
          </a:p>
        </p:txBody>
      </p:sp>
      <p:graphicFrame>
        <p:nvGraphicFramePr>
          <p:cNvPr id="2" name="Table 1"/>
          <p:cNvGraphicFramePr>
            <a:graphicFrameLocks noGrp="1"/>
          </p:cNvGraphicFramePr>
          <p:nvPr>
            <p:extLst/>
          </p:nvPr>
        </p:nvGraphicFramePr>
        <p:xfrm>
          <a:off x="407368" y="1076805"/>
          <a:ext cx="11452853" cy="4988675"/>
        </p:xfrm>
        <a:graphic>
          <a:graphicData uri="http://schemas.openxmlformats.org/drawingml/2006/table">
            <a:tbl>
              <a:tblPr firstRow="1" bandRow="1">
                <a:tableStyleId>{5C22544A-7EE6-4342-B048-85BDC9FD1C3A}</a:tableStyleId>
              </a:tblPr>
              <a:tblGrid>
                <a:gridCol w="938759">
                  <a:extLst>
                    <a:ext uri="{9D8B030D-6E8A-4147-A177-3AD203B41FA5}">
                      <a16:colId xmlns:a16="http://schemas.microsoft.com/office/drawing/2014/main" val="20000"/>
                    </a:ext>
                  </a:extLst>
                </a:gridCol>
                <a:gridCol w="2393833">
                  <a:extLst>
                    <a:ext uri="{9D8B030D-6E8A-4147-A177-3AD203B41FA5}">
                      <a16:colId xmlns:a16="http://schemas.microsoft.com/office/drawing/2014/main" val="20001"/>
                    </a:ext>
                  </a:extLst>
                </a:gridCol>
                <a:gridCol w="2816275">
                  <a:extLst>
                    <a:ext uri="{9D8B030D-6E8A-4147-A177-3AD203B41FA5}">
                      <a16:colId xmlns:a16="http://schemas.microsoft.com/office/drawing/2014/main" val="20002"/>
                    </a:ext>
                  </a:extLst>
                </a:gridCol>
                <a:gridCol w="2816275">
                  <a:extLst>
                    <a:ext uri="{9D8B030D-6E8A-4147-A177-3AD203B41FA5}">
                      <a16:colId xmlns:a16="http://schemas.microsoft.com/office/drawing/2014/main" val="20003"/>
                    </a:ext>
                  </a:extLst>
                </a:gridCol>
                <a:gridCol w="2487711">
                  <a:extLst>
                    <a:ext uri="{9D8B030D-6E8A-4147-A177-3AD203B41FA5}">
                      <a16:colId xmlns:a16="http://schemas.microsoft.com/office/drawing/2014/main" val="20004"/>
                    </a:ext>
                  </a:extLst>
                </a:gridCol>
              </a:tblGrid>
              <a:tr h="995795">
                <a:tc>
                  <a:txBody>
                    <a:bodyPr/>
                    <a:lstStyle/>
                    <a:p>
                      <a:r>
                        <a:rPr lang="en-GB" sz="1600" dirty="0" smtClean="0">
                          <a:latin typeface="Arial" panose="020B0604020202020204" pitchFamily="34" charset="0"/>
                          <a:cs typeface="Arial" panose="020B0604020202020204" pitchFamily="34" charset="0"/>
                        </a:rPr>
                        <a:t>Level</a:t>
                      </a:r>
                      <a:endParaRPr lang="en-GB" sz="1600" dirty="0">
                        <a:latin typeface="Arial" panose="020B0604020202020204" pitchFamily="34" charset="0"/>
                        <a:cs typeface="Arial" panose="020B0604020202020204" pitchFamily="34" charset="0"/>
                      </a:endParaRPr>
                    </a:p>
                  </a:txBody>
                  <a:tcPr marL="121920" marR="121920">
                    <a:solidFill>
                      <a:srgbClr val="83B81A"/>
                    </a:solidFill>
                  </a:tcPr>
                </a:tc>
                <a:tc>
                  <a:txBody>
                    <a:bodyPr/>
                    <a:lstStyle/>
                    <a:p>
                      <a:r>
                        <a:rPr lang="en-GB" sz="1600" dirty="0" smtClean="0">
                          <a:solidFill>
                            <a:schemeClr val="bg1"/>
                          </a:solidFill>
                          <a:latin typeface="Arial" panose="020B0604020202020204" pitchFamily="34" charset="0"/>
                          <a:cs typeface="Arial" panose="020B0604020202020204" pitchFamily="34" charset="0"/>
                        </a:rPr>
                        <a:t>Started</a:t>
                      </a:r>
                      <a:r>
                        <a:rPr lang="en-GB" sz="1600" baseline="0" dirty="0" smtClean="0">
                          <a:solidFill>
                            <a:schemeClr val="bg1"/>
                          </a:solidFill>
                          <a:latin typeface="Arial" panose="020B0604020202020204" pitchFamily="34" charset="0"/>
                          <a:cs typeface="Arial" panose="020B0604020202020204" pitchFamily="34" charset="0"/>
                        </a:rPr>
                        <a:t> course in 2015, first exams in 2017</a:t>
                      </a:r>
                      <a:endParaRPr lang="en-GB" sz="1600" dirty="0">
                        <a:solidFill>
                          <a:schemeClr val="bg1"/>
                        </a:solidFill>
                        <a:latin typeface="Arial" panose="020B0604020202020204" pitchFamily="34" charset="0"/>
                        <a:cs typeface="Arial" panose="020B0604020202020204" pitchFamily="34" charset="0"/>
                      </a:endParaRPr>
                    </a:p>
                  </a:txBody>
                  <a:tcPr marL="121920" marR="121920">
                    <a:solidFill>
                      <a:srgbClr val="83B81A"/>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smtClean="0">
                          <a:solidFill>
                            <a:schemeClr val="bg1"/>
                          </a:solidFill>
                          <a:latin typeface="Arial" panose="020B0604020202020204" pitchFamily="34" charset="0"/>
                          <a:cs typeface="Arial" panose="020B0604020202020204" pitchFamily="34" charset="0"/>
                        </a:rPr>
                        <a:t>Started</a:t>
                      </a:r>
                      <a:r>
                        <a:rPr lang="en-GB" sz="1600" baseline="0" dirty="0" smtClean="0">
                          <a:solidFill>
                            <a:schemeClr val="bg1"/>
                          </a:solidFill>
                          <a:latin typeface="Arial" panose="020B0604020202020204" pitchFamily="34" charset="0"/>
                          <a:cs typeface="Arial" panose="020B0604020202020204" pitchFamily="34" charset="0"/>
                        </a:rPr>
                        <a:t> course in 2016, first exams in 2018</a:t>
                      </a:r>
                      <a:endParaRPr lang="en-GB" sz="1600" dirty="0" smtClean="0">
                        <a:solidFill>
                          <a:schemeClr val="bg1"/>
                        </a:solidFill>
                        <a:latin typeface="Arial" panose="020B0604020202020204" pitchFamily="34" charset="0"/>
                        <a:cs typeface="Arial" panose="020B0604020202020204" pitchFamily="34" charset="0"/>
                      </a:endParaRPr>
                    </a:p>
                    <a:p>
                      <a:endParaRPr lang="en-GB" sz="1600" baseline="0" dirty="0">
                        <a:solidFill>
                          <a:srgbClr val="00B050"/>
                        </a:solidFill>
                        <a:latin typeface="Arial" panose="020B0604020202020204" pitchFamily="34" charset="0"/>
                        <a:cs typeface="Arial" panose="020B0604020202020204" pitchFamily="34" charset="0"/>
                      </a:endParaRPr>
                    </a:p>
                  </a:txBody>
                  <a:tcPr marL="121920" marR="121920">
                    <a:solidFill>
                      <a:srgbClr val="83B81A"/>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smtClean="0">
                          <a:solidFill>
                            <a:schemeClr val="bg1"/>
                          </a:solidFill>
                          <a:latin typeface="Arial" panose="020B0604020202020204" pitchFamily="34" charset="0"/>
                          <a:cs typeface="Arial" panose="020B0604020202020204" pitchFamily="34" charset="0"/>
                        </a:rPr>
                        <a:t>Started</a:t>
                      </a:r>
                      <a:r>
                        <a:rPr lang="en-GB" sz="1600" baseline="0" dirty="0" smtClean="0">
                          <a:solidFill>
                            <a:schemeClr val="bg1"/>
                          </a:solidFill>
                          <a:latin typeface="Arial" panose="020B0604020202020204" pitchFamily="34" charset="0"/>
                          <a:cs typeface="Arial" panose="020B0604020202020204" pitchFamily="34" charset="0"/>
                        </a:rPr>
                        <a:t> course in 2017, first exams in 2019</a:t>
                      </a:r>
                      <a:endParaRPr lang="en-GB" sz="1600" dirty="0" smtClean="0">
                        <a:solidFill>
                          <a:schemeClr val="bg1"/>
                        </a:solidFill>
                        <a:latin typeface="Arial" panose="020B0604020202020204" pitchFamily="34" charset="0"/>
                        <a:cs typeface="Arial" panose="020B0604020202020204" pitchFamily="34" charset="0"/>
                      </a:endParaRPr>
                    </a:p>
                    <a:p>
                      <a:endParaRPr lang="en-GB" sz="1600" dirty="0">
                        <a:solidFill>
                          <a:schemeClr val="bg1"/>
                        </a:solidFill>
                        <a:latin typeface="Arial" panose="020B0604020202020204" pitchFamily="34" charset="0"/>
                        <a:cs typeface="Arial" panose="020B0604020202020204" pitchFamily="34" charset="0"/>
                      </a:endParaRPr>
                    </a:p>
                  </a:txBody>
                  <a:tcPr marL="121920" marR="121920">
                    <a:solidFill>
                      <a:srgbClr val="83B81A"/>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smtClean="0">
                          <a:solidFill>
                            <a:schemeClr val="bg1"/>
                          </a:solidFill>
                          <a:latin typeface="Arial" panose="020B0604020202020204" pitchFamily="34" charset="0"/>
                          <a:cs typeface="Arial" panose="020B0604020202020204" pitchFamily="34" charset="0"/>
                        </a:rPr>
                        <a:t>Start</a:t>
                      </a:r>
                      <a:r>
                        <a:rPr lang="en-GB" sz="1600" baseline="0" dirty="0" smtClean="0">
                          <a:solidFill>
                            <a:schemeClr val="bg1"/>
                          </a:solidFill>
                          <a:latin typeface="Arial" panose="020B0604020202020204" pitchFamily="34" charset="0"/>
                          <a:cs typeface="Arial" panose="020B0604020202020204" pitchFamily="34" charset="0"/>
                        </a:rPr>
                        <a:t> course in 2018, first exams in 2020</a:t>
                      </a:r>
                      <a:endParaRPr lang="en-GB" sz="1600" dirty="0" smtClean="0">
                        <a:solidFill>
                          <a:schemeClr val="bg1"/>
                        </a:solidFill>
                        <a:latin typeface="Arial" panose="020B0604020202020204" pitchFamily="34" charset="0"/>
                        <a:cs typeface="Arial" panose="020B0604020202020204" pitchFamily="34" charset="0"/>
                      </a:endParaRPr>
                    </a:p>
                  </a:txBody>
                  <a:tcPr marL="121920" marR="121920">
                    <a:solidFill>
                      <a:srgbClr val="83B81A"/>
                    </a:solidFill>
                  </a:tcPr>
                </a:tc>
                <a:extLst>
                  <a:ext uri="{0D108BD9-81ED-4DB2-BD59-A6C34878D82A}">
                    <a16:rowId xmlns:a16="http://schemas.microsoft.com/office/drawing/2014/main" val="10000"/>
                  </a:ext>
                </a:extLst>
              </a:tr>
              <a:tr h="3458915">
                <a:tc>
                  <a:txBody>
                    <a:bodyPr/>
                    <a:lstStyle/>
                    <a:p>
                      <a:r>
                        <a:rPr lang="en-GB" sz="1600" b="0" dirty="0" smtClean="0">
                          <a:solidFill>
                            <a:srgbClr val="4D4D4D"/>
                          </a:solidFill>
                          <a:latin typeface="Arial" panose="020B0604020202020204" pitchFamily="34" charset="0"/>
                          <a:cs typeface="Arial" panose="020B0604020202020204" pitchFamily="34" charset="0"/>
                        </a:rPr>
                        <a:t>GCSE</a:t>
                      </a:r>
                    </a:p>
                    <a:p>
                      <a:endParaRPr lang="en-GB" sz="1600" b="1" dirty="0">
                        <a:solidFill>
                          <a:srgbClr val="4D4D4D"/>
                        </a:solidFill>
                        <a:latin typeface="Arial" panose="020B0604020202020204" pitchFamily="34" charset="0"/>
                        <a:cs typeface="Arial" panose="020B0604020202020204" pitchFamily="34" charset="0"/>
                      </a:endParaRPr>
                    </a:p>
                  </a:txBody>
                  <a:tcPr marL="121920" marR="121920"/>
                </a:tc>
                <a:tc>
                  <a:txBody>
                    <a:bodyPr/>
                    <a:lstStyle/>
                    <a:p>
                      <a:r>
                        <a:rPr lang="en-GB" sz="1600" dirty="0" smtClean="0">
                          <a:solidFill>
                            <a:srgbClr val="4D4D4D"/>
                          </a:solidFill>
                          <a:latin typeface="Arial" panose="020B0604020202020204" pitchFamily="34" charset="0"/>
                          <a:cs typeface="Arial" panose="020B0604020202020204" pitchFamily="34" charset="0"/>
                        </a:rPr>
                        <a:t>English literature,</a:t>
                      </a:r>
                      <a:r>
                        <a:rPr lang="en-GB" sz="1600" baseline="0" dirty="0" smtClean="0">
                          <a:solidFill>
                            <a:srgbClr val="4D4D4D"/>
                          </a:solidFill>
                          <a:latin typeface="Arial" panose="020B0604020202020204" pitchFamily="34" charset="0"/>
                          <a:cs typeface="Arial" panose="020B0604020202020204" pitchFamily="34" charset="0"/>
                        </a:rPr>
                        <a:t> English language and maths only.</a:t>
                      </a:r>
                      <a:endParaRPr lang="en-GB" sz="1600" dirty="0">
                        <a:solidFill>
                          <a:srgbClr val="4D4D4D"/>
                        </a:solidFill>
                        <a:latin typeface="Arial" panose="020B0604020202020204" pitchFamily="34" charset="0"/>
                        <a:cs typeface="Arial" panose="020B0604020202020204" pitchFamily="34" charset="0"/>
                      </a:endParaRPr>
                    </a:p>
                  </a:txBody>
                  <a:tcPr marL="121920" marR="121920"/>
                </a:tc>
                <a:tc>
                  <a:txBody>
                    <a:bodyPr/>
                    <a:lstStyle/>
                    <a:p>
                      <a:r>
                        <a:rPr lang="en-GB" sz="1600" b="0" dirty="0" smtClean="0">
                          <a:solidFill>
                            <a:srgbClr val="4D4D4D"/>
                          </a:solidFill>
                          <a:latin typeface="Arial" panose="020B0604020202020204" pitchFamily="34" charset="0"/>
                          <a:cs typeface="Arial" panose="020B0604020202020204" pitchFamily="34" charset="0"/>
                        </a:rPr>
                        <a:t>English and maths plus…</a:t>
                      </a:r>
                    </a:p>
                    <a:p>
                      <a:endParaRPr lang="en-GB" sz="1600" b="1" dirty="0" smtClean="0">
                        <a:solidFill>
                          <a:srgbClr val="4D4D4D"/>
                        </a:solidFill>
                        <a:latin typeface="Arial" panose="020B0604020202020204" pitchFamily="34" charset="0"/>
                        <a:cs typeface="Arial" panose="020B0604020202020204" pitchFamily="34" charset="0"/>
                      </a:endParaRPr>
                    </a:p>
                    <a:p>
                      <a:r>
                        <a:rPr lang="en-GB" altLang="en-US" sz="1600" u="none" dirty="0" smtClean="0">
                          <a:solidFill>
                            <a:srgbClr val="4D4D4D"/>
                          </a:solidFill>
                          <a:latin typeface="Arial" panose="020B0604020202020204" pitchFamily="34" charset="0"/>
                          <a:cs typeface="Arial" panose="020B0604020202020204" pitchFamily="34" charset="0"/>
                        </a:rPr>
                        <a:t>Art and design, biology, chemistry, citizenship studies,</a:t>
                      </a:r>
                      <a:r>
                        <a:rPr lang="en-GB" altLang="en-US" sz="1600" u="none" baseline="0" dirty="0" smtClean="0">
                          <a:solidFill>
                            <a:srgbClr val="4D4D4D"/>
                          </a:solidFill>
                          <a:latin typeface="Arial" panose="020B0604020202020204" pitchFamily="34" charset="0"/>
                          <a:cs typeface="Arial" panose="020B0604020202020204" pitchFamily="34" charset="0"/>
                        </a:rPr>
                        <a:t> </a:t>
                      </a:r>
                      <a:r>
                        <a:rPr lang="en-GB" altLang="en-US" sz="1600" u="none" dirty="0" smtClean="0">
                          <a:solidFill>
                            <a:srgbClr val="4D4D4D"/>
                          </a:solidFill>
                          <a:latin typeface="Arial" panose="020B0604020202020204" pitchFamily="34" charset="0"/>
                          <a:cs typeface="Arial" panose="020B0604020202020204" pitchFamily="34" charset="0"/>
                        </a:rPr>
                        <a:t>combined</a:t>
                      </a:r>
                      <a:r>
                        <a:rPr lang="en-GB" altLang="en-US" sz="1600" u="none" baseline="0" dirty="0" smtClean="0">
                          <a:solidFill>
                            <a:srgbClr val="4D4D4D"/>
                          </a:solidFill>
                          <a:latin typeface="Arial" panose="020B0604020202020204" pitchFamily="34" charset="0"/>
                          <a:cs typeface="Arial" panose="020B0604020202020204" pitchFamily="34" charset="0"/>
                        </a:rPr>
                        <a:t> </a:t>
                      </a:r>
                      <a:r>
                        <a:rPr lang="en-GB" altLang="en-US" sz="1600" u="none" dirty="0" smtClean="0">
                          <a:solidFill>
                            <a:srgbClr val="4D4D4D"/>
                          </a:solidFill>
                          <a:latin typeface="Arial" panose="020B0604020202020204" pitchFamily="34" charset="0"/>
                          <a:cs typeface="Arial" panose="020B0604020202020204" pitchFamily="34" charset="0"/>
                        </a:rPr>
                        <a:t>science, </a:t>
                      </a:r>
                      <a:r>
                        <a:rPr lang="en-GB" altLang="en-US" sz="1600" u="none" baseline="0" dirty="0" smtClean="0">
                          <a:solidFill>
                            <a:srgbClr val="4D4D4D"/>
                          </a:solidFill>
                          <a:latin typeface="Arial" panose="020B0604020202020204" pitchFamily="34" charset="0"/>
                          <a:cs typeface="Arial" panose="020B0604020202020204" pitchFamily="34" charset="0"/>
                        </a:rPr>
                        <a:t>c</a:t>
                      </a:r>
                      <a:r>
                        <a:rPr lang="en-GB" altLang="en-US" sz="1600" u="none" dirty="0" smtClean="0">
                          <a:solidFill>
                            <a:srgbClr val="4D4D4D"/>
                          </a:solidFill>
                          <a:latin typeface="Arial" panose="020B0604020202020204" pitchFamily="34" charset="0"/>
                          <a:cs typeface="Arial" panose="020B0604020202020204" pitchFamily="34" charset="0"/>
                        </a:rPr>
                        <a:t>omputer science, dance, drama,</a:t>
                      </a:r>
                      <a:r>
                        <a:rPr lang="en-GB" altLang="en-US" sz="1600" u="none" baseline="0" dirty="0" smtClean="0">
                          <a:solidFill>
                            <a:srgbClr val="4D4D4D"/>
                          </a:solidFill>
                          <a:latin typeface="Arial" panose="020B0604020202020204" pitchFamily="34" charset="0"/>
                          <a:cs typeface="Arial" panose="020B0604020202020204" pitchFamily="34" charset="0"/>
                        </a:rPr>
                        <a:t> f</a:t>
                      </a:r>
                      <a:r>
                        <a:rPr lang="en-GB" altLang="en-US" sz="1600" u="none" dirty="0" smtClean="0">
                          <a:solidFill>
                            <a:srgbClr val="4D4D4D"/>
                          </a:solidFill>
                          <a:latin typeface="Arial" panose="020B0604020202020204" pitchFamily="34" charset="0"/>
                          <a:cs typeface="Arial" panose="020B0604020202020204" pitchFamily="34" charset="0"/>
                        </a:rPr>
                        <a:t>ood preparation and nutrition,</a:t>
                      </a:r>
                      <a:r>
                        <a:rPr lang="en-GB" altLang="en-US" sz="1600" u="none" baseline="0" dirty="0" smtClean="0">
                          <a:solidFill>
                            <a:srgbClr val="4D4D4D"/>
                          </a:solidFill>
                          <a:latin typeface="Arial" panose="020B0604020202020204" pitchFamily="34" charset="0"/>
                          <a:cs typeface="Arial" panose="020B0604020202020204" pitchFamily="34" charset="0"/>
                        </a:rPr>
                        <a:t> F</a:t>
                      </a:r>
                      <a:r>
                        <a:rPr lang="en-GB" altLang="en-US" sz="1600" u="none" dirty="0" smtClean="0">
                          <a:solidFill>
                            <a:srgbClr val="4D4D4D"/>
                          </a:solidFill>
                          <a:latin typeface="Arial" panose="020B0604020202020204" pitchFamily="34" charset="0"/>
                          <a:cs typeface="Arial" panose="020B0604020202020204" pitchFamily="34" charset="0"/>
                        </a:rPr>
                        <a:t>rench, geography, German, classical Greek, history,</a:t>
                      </a:r>
                      <a:r>
                        <a:rPr lang="en-GB" altLang="en-US" sz="1600" u="none" baseline="0" dirty="0" smtClean="0">
                          <a:solidFill>
                            <a:srgbClr val="4D4D4D"/>
                          </a:solidFill>
                          <a:latin typeface="Arial" panose="020B0604020202020204" pitchFamily="34" charset="0"/>
                          <a:cs typeface="Arial" panose="020B0604020202020204" pitchFamily="34" charset="0"/>
                        </a:rPr>
                        <a:t> </a:t>
                      </a:r>
                      <a:r>
                        <a:rPr lang="en-GB" altLang="en-US" sz="1600" u="none" dirty="0" smtClean="0">
                          <a:solidFill>
                            <a:srgbClr val="4D4D4D"/>
                          </a:solidFill>
                          <a:latin typeface="Arial" panose="020B0604020202020204" pitchFamily="34" charset="0"/>
                          <a:cs typeface="Arial" panose="020B0604020202020204" pitchFamily="34" charset="0"/>
                        </a:rPr>
                        <a:t>Latin, music, physical education (including</a:t>
                      </a:r>
                      <a:r>
                        <a:rPr lang="en-GB" altLang="en-US" sz="1600" u="none" baseline="0" dirty="0" smtClean="0">
                          <a:solidFill>
                            <a:srgbClr val="4D4D4D"/>
                          </a:solidFill>
                          <a:latin typeface="Arial" panose="020B0604020202020204" pitchFamily="34" charset="0"/>
                          <a:cs typeface="Arial" panose="020B0604020202020204" pitchFamily="34" charset="0"/>
                        </a:rPr>
                        <a:t> short course)</a:t>
                      </a:r>
                      <a:r>
                        <a:rPr lang="en-GB" altLang="en-US" sz="1600" u="none" dirty="0" smtClean="0">
                          <a:solidFill>
                            <a:srgbClr val="4D4D4D"/>
                          </a:solidFill>
                          <a:latin typeface="Arial" panose="020B0604020202020204" pitchFamily="34" charset="0"/>
                          <a:cs typeface="Arial" panose="020B0604020202020204" pitchFamily="34" charset="0"/>
                        </a:rPr>
                        <a:t>, physics,</a:t>
                      </a:r>
                      <a:r>
                        <a:rPr lang="en-GB" altLang="en-US" sz="1600" u="none" baseline="0" dirty="0" smtClean="0">
                          <a:solidFill>
                            <a:srgbClr val="4D4D4D"/>
                          </a:solidFill>
                          <a:latin typeface="Arial" panose="020B0604020202020204" pitchFamily="34" charset="0"/>
                          <a:cs typeface="Arial" panose="020B0604020202020204" pitchFamily="34" charset="0"/>
                        </a:rPr>
                        <a:t> r</a:t>
                      </a:r>
                      <a:r>
                        <a:rPr lang="en-GB" altLang="en-US" sz="1600" u="none" dirty="0" smtClean="0">
                          <a:solidFill>
                            <a:srgbClr val="4D4D4D"/>
                          </a:solidFill>
                          <a:latin typeface="Arial" panose="020B0604020202020204" pitchFamily="34" charset="0"/>
                          <a:cs typeface="Arial" panose="020B0604020202020204" pitchFamily="34" charset="0"/>
                        </a:rPr>
                        <a:t>eligious studies (including</a:t>
                      </a:r>
                      <a:r>
                        <a:rPr lang="en-GB" altLang="en-US" sz="1600" u="none" baseline="0" dirty="0" smtClean="0">
                          <a:solidFill>
                            <a:srgbClr val="4D4D4D"/>
                          </a:solidFill>
                          <a:latin typeface="Arial" panose="020B0604020202020204" pitchFamily="34" charset="0"/>
                          <a:cs typeface="Arial" panose="020B0604020202020204" pitchFamily="34" charset="0"/>
                        </a:rPr>
                        <a:t> </a:t>
                      </a:r>
                      <a:r>
                        <a:rPr lang="en-GB" altLang="en-US" sz="1600" u="none" dirty="0" smtClean="0">
                          <a:solidFill>
                            <a:srgbClr val="4D4D4D"/>
                          </a:solidFill>
                          <a:latin typeface="Arial" panose="020B0604020202020204" pitchFamily="34" charset="0"/>
                          <a:cs typeface="Arial" panose="020B0604020202020204" pitchFamily="34" charset="0"/>
                        </a:rPr>
                        <a:t>short course), and</a:t>
                      </a:r>
                      <a:r>
                        <a:rPr lang="en-GB" altLang="en-US" sz="1600" u="none" baseline="0" dirty="0" smtClean="0">
                          <a:solidFill>
                            <a:srgbClr val="4D4D4D"/>
                          </a:solidFill>
                          <a:latin typeface="Arial" panose="020B0604020202020204" pitchFamily="34" charset="0"/>
                          <a:cs typeface="Arial" panose="020B0604020202020204" pitchFamily="34" charset="0"/>
                        </a:rPr>
                        <a:t> </a:t>
                      </a:r>
                      <a:r>
                        <a:rPr lang="en-GB" altLang="en-US" sz="1600" u="none" dirty="0" smtClean="0">
                          <a:solidFill>
                            <a:srgbClr val="4D4D4D"/>
                          </a:solidFill>
                          <a:latin typeface="Arial" panose="020B0604020202020204" pitchFamily="34" charset="0"/>
                          <a:cs typeface="Arial" panose="020B0604020202020204" pitchFamily="34" charset="0"/>
                        </a:rPr>
                        <a:t>Spanish.</a:t>
                      </a:r>
                      <a:endParaRPr lang="en-GB" sz="1600" u="none" dirty="0">
                        <a:solidFill>
                          <a:srgbClr val="4D4D4D"/>
                        </a:solidFill>
                        <a:latin typeface="Arial" panose="020B0604020202020204" pitchFamily="34" charset="0"/>
                        <a:cs typeface="Arial" panose="020B0604020202020204" pitchFamily="34" charset="0"/>
                      </a:endParaRPr>
                    </a:p>
                  </a:txBody>
                  <a:tcPr marL="121920" marR="121920"/>
                </a:tc>
                <a:tc>
                  <a:txBody>
                    <a:bodyPr/>
                    <a:lstStyle/>
                    <a:p>
                      <a:r>
                        <a:rPr lang="en-GB" sz="1600" b="0" kern="1200" dirty="0" smtClean="0">
                          <a:solidFill>
                            <a:srgbClr val="4D4D4D"/>
                          </a:solidFill>
                          <a:effectLst/>
                          <a:latin typeface="Arial" panose="020B0604020202020204" pitchFamily="34" charset="0"/>
                          <a:ea typeface="+mn-ea"/>
                          <a:cs typeface="Arial" panose="020B0604020202020204" pitchFamily="34" charset="0"/>
                        </a:rPr>
                        <a:t>2015 and 2016 subjects plus…</a:t>
                      </a:r>
                    </a:p>
                    <a:p>
                      <a:endParaRPr lang="en-GB" sz="1600" b="1" kern="1200" dirty="0" smtClean="0">
                        <a:solidFill>
                          <a:srgbClr val="4D4D4D"/>
                        </a:solidFill>
                        <a:effectLst/>
                        <a:latin typeface="Arial" panose="020B0604020202020204" pitchFamily="34" charset="0"/>
                        <a:ea typeface="+mn-ea"/>
                        <a:cs typeface="Arial" panose="020B0604020202020204" pitchFamily="34" charset="0"/>
                      </a:endParaRPr>
                    </a:p>
                    <a:p>
                      <a:r>
                        <a:rPr lang="en-GB" sz="1600" dirty="0" smtClean="0">
                          <a:solidFill>
                            <a:srgbClr val="4D4D4D"/>
                          </a:solidFill>
                          <a:latin typeface="Arial" panose="020B0604020202020204" pitchFamily="34" charset="0"/>
                          <a:cs typeface="Arial" panose="020B0604020202020204" pitchFamily="34" charset="0"/>
                        </a:rPr>
                        <a:t>Ancient history, Arabic, astronomy,</a:t>
                      </a:r>
                      <a:r>
                        <a:rPr lang="en-GB" sz="1600" baseline="0" dirty="0" smtClean="0">
                          <a:solidFill>
                            <a:srgbClr val="4D4D4D"/>
                          </a:solidFill>
                          <a:latin typeface="Arial" panose="020B0604020202020204" pitchFamily="34" charset="0"/>
                          <a:cs typeface="Arial" panose="020B0604020202020204" pitchFamily="34" charset="0"/>
                        </a:rPr>
                        <a:t> </a:t>
                      </a:r>
                      <a:r>
                        <a:rPr lang="en-GB" sz="1600" dirty="0" smtClean="0">
                          <a:solidFill>
                            <a:srgbClr val="4D4D4D"/>
                          </a:solidFill>
                          <a:latin typeface="Arial" panose="020B0604020202020204" pitchFamily="34" charset="0"/>
                          <a:cs typeface="Arial" panose="020B0604020202020204" pitchFamily="34" charset="0"/>
                        </a:rPr>
                        <a:t>Bengali, business,</a:t>
                      </a:r>
                      <a:r>
                        <a:rPr lang="en-GB" sz="1600" baseline="0" dirty="0" smtClean="0">
                          <a:solidFill>
                            <a:srgbClr val="4D4D4D"/>
                          </a:solidFill>
                          <a:latin typeface="Arial" panose="020B0604020202020204" pitchFamily="34" charset="0"/>
                          <a:cs typeface="Arial" panose="020B0604020202020204" pitchFamily="34" charset="0"/>
                        </a:rPr>
                        <a:t> </a:t>
                      </a:r>
                      <a:r>
                        <a:rPr lang="en-GB" sz="1600" dirty="0" smtClean="0">
                          <a:solidFill>
                            <a:srgbClr val="4D4D4D"/>
                          </a:solidFill>
                          <a:latin typeface="Arial" panose="020B0604020202020204" pitchFamily="34" charset="0"/>
                          <a:cs typeface="Arial" panose="020B0604020202020204" pitchFamily="34" charset="0"/>
                        </a:rPr>
                        <a:t>Chinese, classical civilisation, design and technology,</a:t>
                      </a:r>
                      <a:r>
                        <a:rPr lang="en-GB" sz="1600" baseline="0" dirty="0" smtClean="0">
                          <a:solidFill>
                            <a:srgbClr val="4D4D4D"/>
                          </a:solidFill>
                          <a:latin typeface="Arial" panose="020B0604020202020204" pitchFamily="34" charset="0"/>
                          <a:cs typeface="Arial" panose="020B0604020202020204" pitchFamily="34" charset="0"/>
                        </a:rPr>
                        <a:t> e</a:t>
                      </a:r>
                      <a:r>
                        <a:rPr lang="en-GB" sz="1600" dirty="0" smtClean="0">
                          <a:solidFill>
                            <a:srgbClr val="4D4D4D"/>
                          </a:solidFill>
                          <a:latin typeface="Arial" panose="020B0604020202020204" pitchFamily="34" charset="0"/>
                          <a:cs typeface="Arial" panose="020B0604020202020204" pitchFamily="34" charset="0"/>
                        </a:rPr>
                        <a:t>conomics, electronics, engineering, film studies,</a:t>
                      </a:r>
                      <a:r>
                        <a:rPr lang="en-GB" sz="1600" baseline="0" dirty="0" smtClean="0">
                          <a:solidFill>
                            <a:srgbClr val="4D4D4D"/>
                          </a:solidFill>
                          <a:latin typeface="Arial" panose="020B0604020202020204" pitchFamily="34" charset="0"/>
                          <a:cs typeface="Arial" panose="020B0604020202020204" pitchFamily="34" charset="0"/>
                        </a:rPr>
                        <a:t> g</a:t>
                      </a:r>
                      <a:r>
                        <a:rPr lang="en-GB" sz="1600" dirty="0" smtClean="0">
                          <a:solidFill>
                            <a:srgbClr val="4D4D4D"/>
                          </a:solidFill>
                          <a:latin typeface="Arial" panose="020B0604020202020204" pitchFamily="34" charset="0"/>
                          <a:cs typeface="Arial" panose="020B0604020202020204" pitchFamily="34" charset="0"/>
                        </a:rPr>
                        <a:t>eology, Italian, Japanese,</a:t>
                      </a:r>
                      <a:r>
                        <a:rPr lang="en-GB" sz="1600" baseline="0" dirty="0" smtClean="0">
                          <a:solidFill>
                            <a:srgbClr val="4D4D4D"/>
                          </a:solidFill>
                          <a:latin typeface="Arial" panose="020B0604020202020204" pitchFamily="34" charset="0"/>
                          <a:cs typeface="Arial" panose="020B0604020202020204" pitchFamily="34" charset="0"/>
                        </a:rPr>
                        <a:t> m</a:t>
                      </a:r>
                      <a:r>
                        <a:rPr lang="en-GB" sz="1600" dirty="0" smtClean="0">
                          <a:solidFill>
                            <a:srgbClr val="4D4D4D"/>
                          </a:solidFill>
                          <a:latin typeface="Arial" panose="020B0604020202020204" pitchFamily="34" charset="0"/>
                          <a:cs typeface="Arial" panose="020B0604020202020204" pitchFamily="34" charset="0"/>
                        </a:rPr>
                        <a:t>edia studies, modern Greek, modern </a:t>
                      </a:r>
                      <a:r>
                        <a:rPr lang="en-GB" sz="1600" u="none" dirty="0" smtClean="0">
                          <a:solidFill>
                            <a:srgbClr val="4D4D4D"/>
                          </a:solidFill>
                          <a:latin typeface="Arial" panose="020B0604020202020204" pitchFamily="34" charset="0"/>
                          <a:cs typeface="Arial" panose="020B0604020202020204" pitchFamily="34" charset="0"/>
                        </a:rPr>
                        <a:t>Hebrew, Panjabi</a:t>
                      </a:r>
                      <a:r>
                        <a:rPr lang="en-GB" sz="1600" dirty="0" smtClean="0">
                          <a:solidFill>
                            <a:srgbClr val="4D4D4D"/>
                          </a:solidFill>
                          <a:latin typeface="Arial" panose="020B0604020202020204" pitchFamily="34" charset="0"/>
                          <a:cs typeface="Arial" panose="020B0604020202020204" pitchFamily="34" charset="0"/>
                        </a:rPr>
                        <a:t>, Polish, psychology, Russian,</a:t>
                      </a:r>
                      <a:r>
                        <a:rPr lang="en-GB" sz="1600" baseline="0" dirty="0" smtClean="0">
                          <a:solidFill>
                            <a:srgbClr val="4D4D4D"/>
                          </a:solidFill>
                          <a:latin typeface="Arial" panose="020B0604020202020204" pitchFamily="34" charset="0"/>
                          <a:cs typeface="Arial" panose="020B0604020202020204" pitchFamily="34" charset="0"/>
                        </a:rPr>
                        <a:t> s</a:t>
                      </a:r>
                      <a:r>
                        <a:rPr lang="en-GB" sz="1600" dirty="0" smtClean="0">
                          <a:solidFill>
                            <a:srgbClr val="4D4D4D"/>
                          </a:solidFill>
                          <a:latin typeface="Arial" panose="020B0604020202020204" pitchFamily="34" charset="0"/>
                          <a:cs typeface="Arial" panose="020B0604020202020204" pitchFamily="34" charset="0"/>
                        </a:rPr>
                        <a:t>ociology, statistics, and Urdu.</a:t>
                      </a:r>
                      <a:endParaRPr lang="en-GB" sz="1600" b="1" dirty="0">
                        <a:solidFill>
                          <a:srgbClr val="4D4D4D"/>
                        </a:solidFill>
                        <a:latin typeface="Arial" panose="020B0604020202020204" pitchFamily="34" charset="0"/>
                        <a:cs typeface="Arial" panose="020B0604020202020204" pitchFamily="34" charset="0"/>
                      </a:endParaRPr>
                    </a:p>
                  </a:txBody>
                  <a:tcPr marL="121920" marR="121920"/>
                </a:tc>
                <a:tc>
                  <a:txBody>
                    <a:bodyPr/>
                    <a:lstStyle/>
                    <a:p>
                      <a:r>
                        <a:rPr lang="en-GB" sz="1600" b="0" kern="1200" dirty="0" smtClean="0">
                          <a:solidFill>
                            <a:srgbClr val="4D4D4D"/>
                          </a:solidFill>
                          <a:effectLst/>
                          <a:latin typeface="Arial" panose="020B0604020202020204" pitchFamily="34" charset="0"/>
                          <a:ea typeface="+mn-ea"/>
                          <a:cs typeface="Arial" panose="020B0604020202020204" pitchFamily="34" charset="0"/>
                        </a:rPr>
                        <a:t>All previous subjects plus…</a:t>
                      </a:r>
                    </a:p>
                    <a:p>
                      <a:endParaRPr lang="en-GB" sz="1600" b="1" kern="1200" dirty="0" smtClean="0">
                        <a:solidFill>
                          <a:srgbClr val="4D4D4D"/>
                        </a:solidFill>
                        <a:effectLst/>
                        <a:latin typeface="Arial" panose="020B0604020202020204" pitchFamily="34" charset="0"/>
                        <a:ea typeface="+mn-ea"/>
                        <a:cs typeface="Arial" panose="020B0604020202020204" pitchFamily="34" charset="0"/>
                      </a:endParaRPr>
                    </a:p>
                    <a:p>
                      <a:pPr marL="0" lvl="2" algn="l" defTabSz="914400" rtl="0" eaLnBrk="1" latinLnBrk="0" hangingPunct="1">
                        <a:buClr>
                          <a:srgbClr val="68BD49"/>
                        </a:buClr>
                      </a:pPr>
                      <a:r>
                        <a:rPr lang="en-GB" altLang="en-US" sz="1600" kern="1200" dirty="0" smtClean="0">
                          <a:solidFill>
                            <a:srgbClr val="4D4D4D"/>
                          </a:solidFill>
                          <a:latin typeface="Arial" panose="020B0604020202020204" pitchFamily="34" charset="0"/>
                          <a:ea typeface="+mn-ea"/>
                          <a:cs typeface="Arial" panose="020B0604020202020204" pitchFamily="34" charset="0"/>
                        </a:rPr>
                        <a:t>Gujarati,</a:t>
                      </a:r>
                      <a:r>
                        <a:rPr lang="en-GB" altLang="en-US" sz="1600" kern="1200" baseline="0" dirty="0" smtClean="0">
                          <a:solidFill>
                            <a:srgbClr val="4D4D4D"/>
                          </a:solidFill>
                          <a:latin typeface="Arial" panose="020B0604020202020204" pitchFamily="34" charset="0"/>
                          <a:ea typeface="+mn-ea"/>
                          <a:cs typeface="Arial" panose="020B0604020202020204" pitchFamily="34" charset="0"/>
                        </a:rPr>
                        <a:t> biblical Hebrew, Persian, Portuguese and Turkish.</a:t>
                      </a:r>
                      <a:endParaRPr lang="en-GB" altLang="en-US" sz="1600" kern="1200" dirty="0" smtClean="0">
                        <a:solidFill>
                          <a:srgbClr val="4D4D4D"/>
                        </a:solidFill>
                        <a:latin typeface="Arial" panose="020B0604020202020204" pitchFamily="34" charset="0"/>
                        <a:ea typeface="+mn-ea"/>
                        <a:cs typeface="Arial" panose="020B0604020202020204" pitchFamily="34" charset="0"/>
                      </a:endParaRPr>
                    </a:p>
                    <a:p>
                      <a:endParaRPr lang="en-GB" sz="1600" b="1" dirty="0">
                        <a:solidFill>
                          <a:srgbClr val="4D4D4D"/>
                        </a:solidFill>
                        <a:latin typeface="Arial" panose="020B0604020202020204" pitchFamily="34" charset="0"/>
                        <a:cs typeface="Arial" panose="020B0604020202020204" pitchFamily="34" charset="0"/>
                      </a:endParaRPr>
                    </a:p>
                  </a:txBody>
                  <a:tcPr marL="121920" marR="12192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718254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22306" y="476672"/>
            <a:ext cx="8462433" cy="574675"/>
          </a:xfrm>
        </p:spPr>
        <p:txBody>
          <a:bodyPr/>
          <a:lstStyle/>
          <a:p>
            <a:pPr eaLnBrk="1" hangingPunct="1"/>
            <a:r>
              <a:rPr lang="en-GB" altLang="en-US" sz="3200" dirty="0" smtClean="0"/>
              <a:t>Reformed GCSEs</a:t>
            </a:r>
          </a:p>
        </p:txBody>
      </p:sp>
      <p:sp>
        <p:nvSpPr>
          <p:cNvPr id="14339" name="Rectangle 3"/>
          <p:cNvSpPr>
            <a:spLocks noGrp="1" noChangeArrowheads="1"/>
          </p:cNvSpPr>
          <p:nvPr>
            <p:ph idx="1"/>
          </p:nvPr>
        </p:nvSpPr>
        <p:spPr>
          <a:xfrm>
            <a:off x="623392" y="864096"/>
            <a:ext cx="10153128" cy="5445224"/>
          </a:xfrm>
        </p:spPr>
        <p:txBody>
          <a:bodyPr/>
          <a:lstStyle/>
          <a:p>
            <a:pPr>
              <a:spcBef>
                <a:spcPts val="0"/>
              </a:spcBef>
              <a:spcAft>
                <a:spcPts val="0"/>
              </a:spcAft>
              <a:buClr>
                <a:srgbClr val="68BD49"/>
              </a:buClr>
              <a:defRPr/>
            </a:pPr>
            <a:endParaRPr lang="en-GB" sz="2300" b="1" dirty="0"/>
          </a:p>
          <a:p>
            <a:pPr marL="312738" indent="-312738">
              <a:spcBef>
                <a:spcPts val="0"/>
              </a:spcBef>
              <a:spcAft>
                <a:spcPts val="0"/>
              </a:spcAft>
              <a:buClr>
                <a:srgbClr val="68BD49"/>
              </a:buClr>
              <a:tabLst>
                <a:tab pos="2687638" algn="l"/>
              </a:tabLst>
              <a:defRPr/>
            </a:pPr>
            <a:r>
              <a:rPr lang="en-GB" b="1" dirty="0" smtClean="0"/>
              <a:t>Content	</a:t>
            </a:r>
            <a:r>
              <a:rPr lang="en-GB" dirty="0" smtClean="0"/>
              <a:t>New and more challenging content</a:t>
            </a:r>
          </a:p>
          <a:p>
            <a:pPr marL="312738" indent="-312738">
              <a:spcBef>
                <a:spcPts val="0"/>
              </a:spcBef>
              <a:buClr>
                <a:srgbClr val="68BD49"/>
              </a:buClr>
              <a:buNone/>
              <a:tabLst>
                <a:tab pos="2687638" algn="l"/>
              </a:tabLst>
              <a:defRPr/>
            </a:pPr>
            <a:r>
              <a:rPr lang="en-GB" dirty="0"/>
              <a:t>	</a:t>
            </a:r>
            <a:r>
              <a:rPr lang="en-GB" dirty="0" smtClean="0"/>
              <a:t>	</a:t>
            </a:r>
          </a:p>
          <a:p>
            <a:pPr marL="312738" indent="-312738">
              <a:buClr>
                <a:srgbClr val="68BD49"/>
              </a:buClr>
              <a:tabLst>
                <a:tab pos="2687638" algn="l"/>
              </a:tabLst>
              <a:defRPr/>
            </a:pPr>
            <a:r>
              <a:rPr lang="en-GB" altLang="en-US" b="1" dirty="0" smtClean="0"/>
              <a:t>Structure </a:t>
            </a:r>
            <a:r>
              <a:rPr lang="en-GB" altLang="en-US" dirty="0" smtClean="0"/>
              <a:t>	All exams at </a:t>
            </a:r>
            <a:r>
              <a:rPr lang="en-GB" altLang="en-US" dirty="0"/>
              <a:t>the end of the </a:t>
            </a:r>
            <a:r>
              <a:rPr lang="en-GB" altLang="en-US" dirty="0" smtClean="0"/>
              <a:t>course</a:t>
            </a:r>
          </a:p>
          <a:p>
            <a:pPr marL="312738" indent="-312738">
              <a:buClr>
                <a:srgbClr val="68BD49"/>
              </a:buClr>
              <a:buNone/>
              <a:tabLst>
                <a:tab pos="2687638" algn="l"/>
              </a:tabLst>
              <a:defRPr/>
            </a:pPr>
            <a:r>
              <a:rPr lang="en-GB" altLang="en-US" dirty="0" smtClean="0"/>
              <a:t> </a:t>
            </a:r>
          </a:p>
          <a:p>
            <a:pPr marL="312738" indent="-312738">
              <a:spcBef>
                <a:spcPts val="0"/>
              </a:spcBef>
              <a:spcAft>
                <a:spcPts val="0"/>
              </a:spcAft>
              <a:buClr>
                <a:srgbClr val="68BD49"/>
              </a:buClr>
              <a:tabLst>
                <a:tab pos="2687638" algn="l"/>
              </a:tabLst>
              <a:defRPr/>
            </a:pPr>
            <a:r>
              <a:rPr lang="en-GB" altLang="en-US" b="1" dirty="0" smtClean="0"/>
              <a:t>Assessment 	</a:t>
            </a:r>
            <a:r>
              <a:rPr lang="en-GB" altLang="en-US" dirty="0" smtClean="0"/>
              <a:t>Mainly by examination</a:t>
            </a:r>
          </a:p>
          <a:p>
            <a:pPr marL="312738" indent="-312738">
              <a:spcBef>
                <a:spcPts val="0"/>
              </a:spcBef>
              <a:buClr>
                <a:srgbClr val="68BD49"/>
              </a:buClr>
              <a:buNone/>
              <a:tabLst>
                <a:tab pos="2687638" algn="l"/>
              </a:tabLst>
              <a:defRPr/>
            </a:pPr>
            <a:r>
              <a:rPr lang="en-GB" altLang="en-US" dirty="0"/>
              <a:t>	</a:t>
            </a:r>
            <a:r>
              <a:rPr lang="en-GB" altLang="en-US" dirty="0" smtClean="0"/>
              <a:t>	Non-exam assessment only where necessary</a:t>
            </a:r>
          </a:p>
          <a:p>
            <a:pPr marL="312738" indent="-312738">
              <a:spcBef>
                <a:spcPts val="0"/>
              </a:spcBef>
              <a:buClr>
                <a:srgbClr val="68BD49"/>
              </a:buClr>
              <a:buNone/>
              <a:tabLst>
                <a:tab pos="2687638" algn="l"/>
              </a:tabLst>
              <a:defRPr/>
            </a:pPr>
            <a:endParaRPr lang="en-GB" altLang="en-US" dirty="0" smtClean="0"/>
          </a:p>
          <a:p>
            <a:pPr marL="312738" indent="-312738">
              <a:buClr>
                <a:srgbClr val="68BD49"/>
              </a:buClr>
              <a:tabLst>
                <a:tab pos="2687638" algn="l"/>
              </a:tabLst>
              <a:defRPr/>
            </a:pPr>
            <a:r>
              <a:rPr lang="en-GB" altLang="en-US" b="1" dirty="0"/>
              <a:t>Tiering	</a:t>
            </a:r>
            <a:r>
              <a:rPr lang="en-GB" altLang="en-US" dirty="0" smtClean="0"/>
              <a:t>Foundation </a:t>
            </a:r>
            <a:r>
              <a:rPr lang="en-GB" altLang="en-US" dirty="0"/>
              <a:t>and </a:t>
            </a:r>
            <a:r>
              <a:rPr lang="en-GB" altLang="en-US" dirty="0" smtClean="0"/>
              <a:t>higher </a:t>
            </a:r>
            <a:r>
              <a:rPr lang="en-GB" altLang="en-US" dirty="0"/>
              <a:t>tier </a:t>
            </a:r>
            <a:r>
              <a:rPr lang="en-GB" altLang="en-US" dirty="0" smtClean="0"/>
              <a:t>permitted</a:t>
            </a:r>
            <a:r>
              <a:rPr lang="en-GB" altLang="en-US" dirty="0"/>
              <a:t> </a:t>
            </a:r>
            <a:r>
              <a:rPr lang="en-GB" altLang="en-US" dirty="0" smtClean="0"/>
              <a:t>only in maths, 	statistics, science and modern foreign languages</a:t>
            </a:r>
          </a:p>
          <a:p>
            <a:pPr marL="312738" indent="-312738">
              <a:buClr>
                <a:srgbClr val="68BD49"/>
              </a:buClr>
              <a:tabLst>
                <a:tab pos="2687638" algn="l"/>
              </a:tabLst>
              <a:defRPr/>
            </a:pPr>
            <a:endParaRPr lang="en-GB" altLang="en-US" dirty="0"/>
          </a:p>
          <a:p>
            <a:pPr marL="312738" indent="-312738">
              <a:buClr>
                <a:srgbClr val="68BD49"/>
              </a:buClr>
              <a:tabLst>
                <a:tab pos="2687638" algn="l"/>
              </a:tabLst>
              <a:defRPr/>
            </a:pPr>
            <a:r>
              <a:rPr lang="en-GB" altLang="en-US" b="1" dirty="0"/>
              <a:t>Grading	</a:t>
            </a:r>
            <a:r>
              <a:rPr lang="en-GB" altLang="en-US" dirty="0" smtClean="0"/>
              <a:t>New </a:t>
            </a:r>
            <a:r>
              <a:rPr lang="en-GB" altLang="en-US" dirty="0"/>
              <a:t>numbered scale (9 </a:t>
            </a:r>
            <a:r>
              <a:rPr lang="en-GB" altLang="en-US" dirty="0" smtClean="0"/>
              <a:t>to </a:t>
            </a:r>
            <a:r>
              <a:rPr lang="en-GB" altLang="en-US" dirty="0"/>
              <a:t>1 plus U</a:t>
            </a:r>
            <a:r>
              <a:rPr lang="en-GB" altLang="en-US" dirty="0" smtClean="0"/>
              <a:t>), 9 is the highest</a:t>
            </a:r>
            <a:r>
              <a:rPr lang="en-GB" altLang="en-US" sz="2300" dirty="0">
                <a:solidFill>
                  <a:schemeClr val="tx1"/>
                </a:solidFill>
              </a:rPr>
              <a:t/>
            </a:r>
            <a:br>
              <a:rPr lang="en-GB" altLang="en-US" sz="2300" dirty="0">
                <a:solidFill>
                  <a:schemeClr val="tx1"/>
                </a:solidFill>
              </a:rPr>
            </a:br>
            <a:r>
              <a:rPr lang="en-GB" altLang="en-US" sz="2300" dirty="0">
                <a:solidFill>
                  <a:schemeClr val="tx1"/>
                </a:solidFill>
              </a:rPr>
              <a:t>			</a:t>
            </a:r>
            <a:r>
              <a:rPr lang="en-GB" altLang="en-US" dirty="0" smtClean="0">
                <a:solidFill>
                  <a:schemeClr val="tx1"/>
                </a:solidFill>
              </a:rPr>
              <a:t> </a:t>
            </a:r>
          </a:p>
        </p:txBody>
      </p:sp>
      <p:sp>
        <p:nvSpPr>
          <p:cNvPr id="26628" name="Rectangle 4"/>
          <p:cNvSpPr>
            <a:spLocks noChangeArrowheads="1"/>
          </p:cNvSpPr>
          <p:nvPr/>
        </p:nvSpPr>
        <p:spPr bwMode="auto">
          <a:xfrm>
            <a:off x="9520238" y="488951"/>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30000"/>
              </a:spcBef>
              <a:spcAft>
                <a:spcPct val="5000"/>
              </a:spcAft>
              <a:buClr>
                <a:srgbClr val="86BE3D"/>
              </a:buClr>
              <a:buFont typeface="Wingdings" pitchFamily="2" charset="2"/>
              <a:defRPr sz="2000" b="1">
                <a:solidFill>
                  <a:srgbClr val="4D4D4D"/>
                </a:solidFill>
                <a:latin typeface="Arial" pitchFamily="34" charset="0"/>
              </a:defRPr>
            </a:lvl1pPr>
            <a:lvl2pPr marL="742950" indent="-285750">
              <a:spcBef>
                <a:spcPct val="5000"/>
              </a:spcBef>
              <a:spcAft>
                <a:spcPct val="5000"/>
              </a:spcAft>
              <a:buClr>
                <a:srgbClr val="86BE3D"/>
              </a:buClr>
              <a:buFont typeface="Wingdings" pitchFamily="2" charset="2"/>
              <a:defRPr sz="2000">
                <a:solidFill>
                  <a:srgbClr val="4D4D4D"/>
                </a:solidFill>
                <a:latin typeface="Arial" pitchFamily="34" charset="0"/>
              </a:defRPr>
            </a:lvl2pPr>
            <a:lvl3pPr marL="1143000" indent="-228600">
              <a:spcBef>
                <a:spcPct val="30000"/>
              </a:spcBef>
              <a:spcAft>
                <a:spcPct val="5000"/>
              </a:spcAft>
              <a:buClr>
                <a:srgbClr val="86BE3D"/>
              </a:buClr>
              <a:buFont typeface="Wingdings" pitchFamily="2" charset="2"/>
              <a:buBlip>
                <a:blip r:embed="rId3"/>
              </a:buBlip>
              <a:defRPr sz="2000" b="1">
                <a:solidFill>
                  <a:srgbClr val="4D4D4D"/>
                </a:solidFill>
                <a:latin typeface="Arial" pitchFamily="34" charset="0"/>
              </a:defRPr>
            </a:lvl3pPr>
            <a:lvl4pPr marL="1600200" indent="-228600">
              <a:spcBef>
                <a:spcPct val="5000"/>
              </a:spcBef>
              <a:spcAft>
                <a:spcPct val="5000"/>
              </a:spcAft>
              <a:buChar char="–"/>
              <a:defRPr sz="2000">
                <a:solidFill>
                  <a:srgbClr val="4D4D4D"/>
                </a:solidFill>
                <a:latin typeface="Arial" pitchFamily="34" charset="0"/>
              </a:defRPr>
            </a:lvl4pPr>
            <a:lvl5pPr marL="2057400" indent="-228600">
              <a:spcBef>
                <a:spcPct val="5000"/>
              </a:spcBef>
              <a:spcAft>
                <a:spcPct val="5000"/>
              </a:spcAft>
              <a:buChar char="»"/>
              <a:defRPr sz="2000">
                <a:solidFill>
                  <a:srgbClr val="4D4D4D"/>
                </a:solidFill>
                <a:latin typeface="Arial" pitchFamily="34" charset="0"/>
              </a:defRPr>
            </a:lvl5pPr>
            <a:lvl6pPr marL="2514600" indent="-228600" eaLnBrk="0" fontAlgn="base" hangingPunct="0">
              <a:spcBef>
                <a:spcPct val="5000"/>
              </a:spcBef>
              <a:spcAft>
                <a:spcPct val="5000"/>
              </a:spcAft>
              <a:buChar char="»"/>
              <a:defRPr sz="2000">
                <a:solidFill>
                  <a:srgbClr val="4D4D4D"/>
                </a:solidFill>
                <a:latin typeface="Arial" pitchFamily="34" charset="0"/>
              </a:defRPr>
            </a:lvl6pPr>
            <a:lvl7pPr marL="2971800" indent="-228600" eaLnBrk="0" fontAlgn="base" hangingPunct="0">
              <a:spcBef>
                <a:spcPct val="5000"/>
              </a:spcBef>
              <a:spcAft>
                <a:spcPct val="5000"/>
              </a:spcAft>
              <a:buChar char="»"/>
              <a:defRPr sz="2000">
                <a:solidFill>
                  <a:srgbClr val="4D4D4D"/>
                </a:solidFill>
                <a:latin typeface="Arial" pitchFamily="34" charset="0"/>
              </a:defRPr>
            </a:lvl7pPr>
            <a:lvl8pPr marL="3429000" indent="-228600" eaLnBrk="0" fontAlgn="base" hangingPunct="0">
              <a:spcBef>
                <a:spcPct val="5000"/>
              </a:spcBef>
              <a:spcAft>
                <a:spcPct val="5000"/>
              </a:spcAft>
              <a:buChar char="»"/>
              <a:defRPr sz="2000">
                <a:solidFill>
                  <a:srgbClr val="4D4D4D"/>
                </a:solidFill>
                <a:latin typeface="Arial" pitchFamily="34" charset="0"/>
              </a:defRPr>
            </a:lvl8pPr>
            <a:lvl9pPr marL="3886200" indent="-228600" eaLnBrk="0" fontAlgn="base" hangingPunct="0">
              <a:spcBef>
                <a:spcPct val="5000"/>
              </a:spcBef>
              <a:spcAft>
                <a:spcPct val="5000"/>
              </a:spcAft>
              <a:buChar char="»"/>
              <a:defRPr sz="2000">
                <a:solidFill>
                  <a:srgbClr val="4D4D4D"/>
                </a:solidFill>
                <a:latin typeface="Arial" pitchFamily="34" charset="0"/>
              </a:defRPr>
            </a:lvl9pPr>
          </a:lstStyle>
          <a:p>
            <a:pPr eaLnBrk="1" hangingPunct="1">
              <a:spcBef>
                <a:spcPct val="0"/>
              </a:spcBef>
              <a:spcAft>
                <a:spcPct val="0"/>
              </a:spcAft>
              <a:buClrTx/>
              <a:buFontTx/>
              <a:buNone/>
            </a:pPr>
            <a:endParaRPr lang="en-US" altLang="en-US" sz="1800" b="0" dirty="0">
              <a:solidFill>
                <a:schemeClr val="tx1"/>
              </a:solidFill>
            </a:endParaRPr>
          </a:p>
        </p:txBody>
      </p:sp>
    </p:spTree>
    <p:extLst>
      <p:ext uri="{BB962C8B-B14F-4D97-AF65-F5344CB8AC3E}">
        <p14:creationId xmlns:p14="http://schemas.microsoft.com/office/powerpoint/2010/main" val="27794818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51784" y="1052736"/>
            <a:ext cx="4032448" cy="5470376"/>
          </a:xfrm>
          <a:prstGeom prst="rect">
            <a:avLst/>
          </a:prstGeom>
        </p:spPr>
      </p:pic>
      <p:sp>
        <p:nvSpPr>
          <p:cNvPr id="5" name="Title 1"/>
          <p:cNvSpPr>
            <a:spLocks noGrp="1"/>
          </p:cNvSpPr>
          <p:nvPr>
            <p:ph type="title"/>
          </p:nvPr>
        </p:nvSpPr>
        <p:spPr>
          <a:xfrm>
            <a:off x="657903" y="406053"/>
            <a:ext cx="8462433" cy="574675"/>
          </a:xfrm>
        </p:spPr>
        <p:txBody>
          <a:bodyPr>
            <a:normAutofit/>
          </a:bodyPr>
          <a:lstStyle/>
          <a:p>
            <a:r>
              <a:rPr lang="en-GB" sz="3200" dirty="0" smtClean="0"/>
              <a:t>New 9 to 1 GCSE grading </a:t>
            </a:r>
            <a:r>
              <a:rPr lang="en-GB" sz="3200" dirty="0"/>
              <a:t>s</a:t>
            </a:r>
            <a:r>
              <a:rPr lang="en-GB" sz="3200" dirty="0" smtClean="0"/>
              <a:t>tructure </a:t>
            </a:r>
            <a:endParaRPr lang="en-US" sz="3200" dirty="0"/>
          </a:p>
        </p:txBody>
      </p:sp>
      <p:sp>
        <p:nvSpPr>
          <p:cNvPr id="6" name="Rectangle 5"/>
          <p:cNvSpPr/>
          <p:nvPr/>
        </p:nvSpPr>
        <p:spPr>
          <a:xfrm>
            <a:off x="360040" y="2780928"/>
            <a:ext cx="11712624" cy="3170099"/>
          </a:xfrm>
          <a:prstGeom prst="rect">
            <a:avLst/>
          </a:prstGeom>
        </p:spPr>
        <p:txBody>
          <a:bodyPr wrap="square">
            <a:spAutoFit/>
          </a:bodyPr>
          <a:lstStyle/>
          <a:p>
            <a:r>
              <a:rPr lang="en-US" dirty="0" smtClean="0">
                <a:solidFill>
                  <a:srgbClr val="4D4D4D"/>
                </a:solidFill>
              </a:rPr>
              <a:t>In the first year, the </a:t>
            </a:r>
          </a:p>
          <a:p>
            <a:r>
              <a:rPr lang="en-US" dirty="0" smtClean="0">
                <a:solidFill>
                  <a:srgbClr val="4D4D4D"/>
                </a:solidFill>
              </a:rPr>
              <a:t>same proportion of students</a:t>
            </a:r>
            <a:r>
              <a:rPr lang="en-GB" dirty="0" smtClean="0">
                <a:solidFill>
                  <a:srgbClr val="4D4D4D"/>
                </a:solidFill>
              </a:rPr>
              <a:t> will						</a:t>
            </a:r>
            <a:r>
              <a:rPr lang="en-US" dirty="0">
                <a:solidFill>
                  <a:srgbClr val="4D4D4D"/>
                </a:solidFill>
              </a:rPr>
              <a:t> </a:t>
            </a:r>
            <a:r>
              <a:rPr lang="en-US" dirty="0" smtClean="0">
                <a:solidFill>
                  <a:srgbClr val="4D4D4D"/>
                </a:solidFill>
              </a:rPr>
              <a:t>as previously got </a:t>
            </a:r>
            <a:r>
              <a:rPr lang="en-US" dirty="0">
                <a:solidFill>
                  <a:srgbClr val="4D4D4D"/>
                </a:solidFill>
              </a:rPr>
              <a:t>A and above</a:t>
            </a:r>
            <a:endParaRPr lang="en-GB" dirty="0" smtClean="0">
              <a:solidFill>
                <a:srgbClr val="4D4D4D"/>
              </a:solidFill>
            </a:endParaRPr>
          </a:p>
          <a:p>
            <a:r>
              <a:rPr lang="en-US" dirty="0" smtClean="0">
                <a:solidFill>
                  <a:srgbClr val="4D4D4D"/>
                </a:solidFill>
              </a:rPr>
              <a:t>achieve </a:t>
            </a:r>
            <a:r>
              <a:rPr lang="en-US" dirty="0">
                <a:solidFill>
                  <a:srgbClr val="4D4D4D"/>
                </a:solidFill>
              </a:rPr>
              <a:t>a grade 7 and above </a:t>
            </a:r>
            <a:r>
              <a:rPr lang="en-US" dirty="0" smtClean="0">
                <a:solidFill>
                  <a:srgbClr val="00A0AF"/>
                </a:solidFill>
              </a:rPr>
              <a:t>						</a:t>
            </a:r>
            <a:endParaRPr lang="en-GB" dirty="0" smtClean="0">
              <a:solidFill>
                <a:srgbClr val="00A0AF"/>
              </a:solidFill>
            </a:endParaRPr>
          </a:p>
          <a:p>
            <a:endParaRPr lang="en-GB" dirty="0" smtClean="0">
              <a:solidFill>
                <a:srgbClr val="00A0AF"/>
              </a:solidFill>
            </a:endParaRPr>
          </a:p>
          <a:p>
            <a:pPr marL="0" indent="0">
              <a:buNone/>
            </a:pPr>
            <a:endParaRPr lang="en-US" dirty="0" smtClean="0">
              <a:solidFill>
                <a:srgbClr val="00A0AF"/>
              </a:solidFill>
            </a:endParaRPr>
          </a:p>
          <a:p>
            <a:pPr marL="0" indent="0">
              <a:buNone/>
            </a:pPr>
            <a:r>
              <a:rPr lang="en-US" dirty="0" smtClean="0">
                <a:solidFill>
                  <a:srgbClr val="4D4D4D"/>
                </a:solidFill>
              </a:rPr>
              <a:t>achieve </a:t>
            </a:r>
            <a:r>
              <a:rPr lang="en-US" dirty="0">
                <a:solidFill>
                  <a:srgbClr val="4D4D4D"/>
                </a:solidFill>
              </a:rPr>
              <a:t>a grade 4 </a:t>
            </a:r>
            <a:r>
              <a:rPr lang="en-US" dirty="0" smtClean="0">
                <a:solidFill>
                  <a:srgbClr val="4D4D4D"/>
                </a:solidFill>
              </a:rPr>
              <a:t>and above						as previously got C </a:t>
            </a:r>
            <a:r>
              <a:rPr lang="en-US" dirty="0">
                <a:solidFill>
                  <a:srgbClr val="4D4D4D"/>
                </a:solidFill>
              </a:rPr>
              <a:t>and </a:t>
            </a:r>
            <a:r>
              <a:rPr lang="en-US" dirty="0" smtClean="0">
                <a:solidFill>
                  <a:srgbClr val="4D4D4D"/>
                </a:solidFill>
              </a:rPr>
              <a:t>above</a:t>
            </a:r>
          </a:p>
          <a:p>
            <a:pPr marL="0" indent="0">
              <a:buNone/>
            </a:pPr>
            <a:endParaRPr lang="en-US" b="1" dirty="0">
              <a:solidFill>
                <a:srgbClr val="4D4D4D"/>
              </a:solidFill>
            </a:endParaRPr>
          </a:p>
          <a:p>
            <a:pPr marL="0" indent="0">
              <a:buNone/>
            </a:pPr>
            <a:endParaRPr lang="en-GB" b="1" dirty="0" smtClean="0">
              <a:solidFill>
                <a:srgbClr val="4D4D4D"/>
              </a:solidFill>
            </a:endParaRPr>
          </a:p>
          <a:p>
            <a:pPr marL="0" indent="0">
              <a:buNone/>
            </a:pPr>
            <a:endParaRPr lang="en-GB" b="1" dirty="0" smtClean="0">
              <a:solidFill>
                <a:srgbClr val="4D4D4D"/>
              </a:solidFill>
            </a:endParaRPr>
          </a:p>
          <a:p>
            <a:pPr marL="0" indent="0">
              <a:buNone/>
            </a:pPr>
            <a:endParaRPr lang="en-GB" sz="1000" b="1" dirty="0" smtClean="0">
              <a:solidFill>
                <a:srgbClr val="4D4D4D"/>
              </a:solidFill>
            </a:endParaRPr>
          </a:p>
          <a:p>
            <a:pPr marL="0" indent="0">
              <a:buNone/>
            </a:pPr>
            <a:endParaRPr lang="en-GB" sz="1000" b="1" dirty="0">
              <a:solidFill>
                <a:srgbClr val="4D4D4D"/>
              </a:solidFill>
            </a:endParaRPr>
          </a:p>
          <a:p>
            <a:pPr marL="0" indent="0">
              <a:buNone/>
            </a:pPr>
            <a:r>
              <a:rPr lang="en-GB" dirty="0" smtClean="0">
                <a:solidFill>
                  <a:srgbClr val="4D4D4D"/>
                </a:solidFill>
              </a:rPr>
              <a:t>achieve a grade 1 and above</a:t>
            </a:r>
            <a:r>
              <a:rPr lang="en-US" dirty="0" smtClean="0">
                <a:solidFill>
                  <a:srgbClr val="4D4D4D"/>
                </a:solidFill>
              </a:rPr>
              <a:t>					          </a:t>
            </a:r>
            <a:r>
              <a:rPr lang="en-GB" dirty="0" smtClean="0">
                <a:solidFill>
                  <a:srgbClr val="4D4D4D"/>
                </a:solidFill>
              </a:rPr>
              <a:t>     a</a:t>
            </a:r>
            <a:r>
              <a:rPr lang="en-US" dirty="0" smtClean="0">
                <a:solidFill>
                  <a:srgbClr val="4D4D4D"/>
                </a:solidFill>
              </a:rPr>
              <a:t>s</a:t>
            </a:r>
            <a:r>
              <a:rPr lang="en-GB" dirty="0" smtClean="0">
                <a:solidFill>
                  <a:srgbClr val="4D4D4D"/>
                </a:solidFill>
              </a:rPr>
              <a:t> previously got G and above</a:t>
            </a:r>
            <a:endParaRPr lang="en-GB" dirty="0">
              <a:solidFill>
                <a:srgbClr val="4D4D4D"/>
              </a:solidFill>
            </a:endParaRPr>
          </a:p>
        </p:txBody>
      </p:sp>
      <p:cxnSp>
        <p:nvCxnSpPr>
          <p:cNvPr id="8" name="Straight Connector 7"/>
          <p:cNvCxnSpPr/>
          <p:nvPr/>
        </p:nvCxnSpPr>
        <p:spPr>
          <a:xfrm>
            <a:off x="3791744" y="3409244"/>
            <a:ext cx="4752528" cy="0"/>
          </a:xfrm>
          <a:prstGeom prst="line">
            <a:avLst/>
          </a:prstGeom>
          <a:ln>
            <a:solidFill>
              <a:schemeClr val="accent2"/>
            </a:solidFill>
            <a:headEnd type="triangle" w="lg" len="lg"/>
            <a:tailEnd type="triangle" w="lg" len="lg"/>
          </a:ln>
        </p:spPr>
        <p:style>
          <a:lnRef idx="2">
            <a:schemeClr val="accent2"/>
          </a:lnRef>
          <a:fillRef idx="0">
            <a:schemeClr val="accent2"/>
          </a:fillRef>
          <a:effectRef idx="1">
            <a:schemeClr val="accent2"/>
          </a:effectRef>
          <a:fontRef idx="minor">
            <a:schemeClr val="tx1"/>
          </a:fontRef>
        </p:style>
      </p:cxnSp>
      <p:cxnSp>
        <p:nvCxnSpPr>
          <p:cNvPr id="11" name="Straight Connector 10"/>
          <p:cNvCxnSpPr/>
          <p:nvPr/>
        </p:nvCxnSpPr>
        <p:spPr>
          <a:xfrm>
            <a:off x="3791744" y="4288055"/>
            <a:ext cx="4752528" cy="0"/>
          </a:xfrm>
          <a:prstGeom prst="line">
            <a:avLst/>
          </a:prstGeom>
          <a:ln>
            <a:solidFill>
              <a:schemeClr val="accent2"/>
            </a:solidFill>
            <a:headEnd type="triangle" w="lg" len="lg"/>
            <a:tailEnd type="triangle" w="lg" len="lg"/>
          </a:ln>
        </p:spPr>
        <p:style>
          <a:lnRef idx="2">
            <a:schemeClr val="accent2"/>
          </a:lnRef>
          <a:fillRef idx="0">
            <a:schemeClr val="accent2"/>
          </a:fillRef>
          <a:effectRef idx="1">
            <a:schemeClr val="accent2"/>
          </a:effectRef>
          <a:fontRef idx="minor">
            <a:schemeClr val="tx1"/>
          </a:fontRef>
        </p:style>
      </p:cxnSp>
      <p:cxnSp>
        <p:nvCxnSpPr>
          <p:cNvPr id="14" name="Straight Connector 13"/>
          <p:cNvCxnSpPr/>
          <p:nvPr/>
        </p:nvCxnSpPr>
        <p:spPr>
          <a:xfrm>
            <a:off x="3791744" y="5786477"/>
            <a:ext cx="4752528" cy="0"/>
          </a:xfrm>
          <a:prstGeom prst="line">
            <a:avLst/>
          </a:prstGeom>
          <a:ln>
            <a:solidFill>
              <a:schemeClr val="accent2"/>
            </a:solidFill>
            <a:headEnd type="triangle" w="lg" len="lg"/>
            <a:tailEnd type="triangle" w="lg" len="lg"/>
          </a:ln>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5156568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grade should you look for?</a:t>
            </a:r>
            <a:endParaRPr lang="en-GB" dirty="0"/>
          </a:p>
        </p:txBody>
      </p:sp>
      <p:sp>
        <p:nvSpPr>
          <p:cNvPr id="3" name="Content Placeholder 2"/>
          <p:cNvSpPr>
            <a:spLocks noGrp="1"/>
          </p:cNvSpPr>
          <p:nvPr>
            <p:ph idx="1"/>
          </p:nvPr>
        </p:nvSpPr>
        <p:spPr/>
        <p:txBody>
          <a:bodyPr/>
          <a:lstStyle/>
          <a:p>
            <a:r>
              <a:rPr lang="en-GB" dirty="0" smtClean="0"/>
              <a:t>Your decision……</a:t>
            </a:r>
          </a:p>
          <a:p>
            <a:endParaRPr lang="en-GB" dirty="0" smtClean="0"/>
          </a:p>
          <a:p>
            <a:r>
              <a:rPr lang="en-GB" dirty="0" smtClean="0"/>
              <a:t>If you have previously asked for a C or above in English and/or maths the read across would be to a </a:t>
            </a:r>
            <a:r>
              <a:rPr lang="en-GB" b="1" dirty="0" smtClean="0"/>
              <a:t>4 or above</a:t>
            </a:r>
          </a:p>
          <a:p>
            <a:pPr marL="0" indent="0">
              <a:buNone/>
            </a:pPr>
            <a:endParaRPr lang="en-GB" b="1" dirty="0" smtClean="0"/>
          </a:p>
          <a:p>
            <a:r>
              <a:rPr lang="en-GB" dirty="0" smtClean="0"/>
              <a:t>Broadly, the same proportion of students who would have got a C or above will get a 4 or above in these subjects</a:t>
            </a:r>
            <a:endParaRPr lang="en-GB" dirty="0"/>
          </a:p>
        </p:txBody>
      </p:sp>
    </p:spTree>
    <p:extLst>
      <p:ext uri="{BB962C8B-B14F-4D97-AF65-F5344CB8AC3E}">
        <p14:creationId xmlns:p14="http://schemas.microsoft.com/office/powerpoint/2010/main" val="32703814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has the grading changed? </a:t>
            </a:r>
            <a:endParaRPr lang="en-GB" dirty="0"/>
          </a:p>
        </p:txBody>
      </p:sp>
      <p:sp>
        <p:nvSpPr>
          <p:cNvPr id="3" name="Content Placeholder 2"/>
          <p:cNvSpPr>
            <a:spLocks noGrp="1"/>
          </p:cNvSpPr>
          <p:nvPr>
            <p:ph idx="1"/>
          </p:nvPr>
        </p:nvSpPr>
        <p:spPr/>
        <p:txBody>
          <a:bodyPr/>
          <a:lstStyle/>
          <a:p>
            <a:r>
              <a:rPr lang="en-GB" dirty="0" smtClean="0"/>
              <a:t>To signal a student has taken a reformed GCSE – new content, new assessments</a:t>
            </a:r>
          </a:p>
          <a:p>
            <a:pPr marL="0" indent="0">
              <a:buNone/>
            </a:pPr>
            <a:endParaRPr lang="en-GB" dirty="0" smtClean="0"/>
          </a:p>
          <a:p>
            <a:r>
              <a:rPr lang="en-GB" dirty="0" smtClean="0"/>
              <a:t>To allow for better differentiation between students, especially at the top and in the middle of the ability range, for example, there will be fewer top grades (grade 9) awarded than there have been A*s. </a:t>
            </a:r>
          </a:p>
          <a:p>
            <a:endParaRPr lang="en-GB" dirty="0"/>
          </a:p>
          <a:p>
            <a:r>
              <a:rPr lang="en-GB" dirty="0" smtClean="0"/>
              <a:t>NB students in Wales and Northern Ireland will mainly take GCSEs that use A*-G grades.</a:t>
            </a:r>
          </a:p>
          <a:p>
            <a:endParaRPr lang="en-GB" dirty="0"/>
          </a:p>
        </p:txBody>
      </p:sp>
    </p:spTree>
    <p:extLst>
      <p:ext uri="{BB962C8B-B14F-4D97-AF65-F5344CB8AC3E}">
        <p14:creationId xmlns:p14="http://schemas.microsoft.com/office/powerpoint/2010/main" val="39425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How about AS and A levels – in England?</a:t>
            </a:r>
            <a:endParaRPr lang="en-GB" sz="3200" dirty="0"/>
          </a:p>
        </p:txBody>
      </p:sp>
      <p:sp>
        <p:nvSpPr>
          <p:cNvPr id="3" name="Content Placeholder 2"/>
          <p:cNvSpPr>
            <a:spLocks noGrp="1"/>
          </p:cNvSpPr>
          <p:nvPr>
            <p:ph idx="1"/>
          </p:nvPr>
        </p:nvSpPr>
        <p:spPr/>
        <p:txBody>
          <a:bodyPr/>
          <a:lstStyle/>
          <a:p>
            <a:r>
              <a:rPr lang="en-GB" dirty="0" smtClean="0"/>
              <a:t>Fewer changes</a:t>
            </a:r>
          </a:p>
          <a:p>
            <a:endParaRPr lang="en-GB" dirty="0" smtClean="0"/>
          </a:p>
          <a:p>
            <a:r>
              <a:rPr lang="en-GB" dirty="0" smtClean="0"/>
              <a:t>New content</a:t>
            </a:r>
          </a:p>
          <a:p>
            <a:endParaRPr lang="en-GB" dirty="0" smtClean="0"/>
          </a:p>
          <a:p>
            <a:r>
              <a:rPr lang="en-GB" dirty="0" smtClean="0"/>
              <a:t>AS will be optional – the marks won’t contribute to the A level marks</a:t>
            </a:r>
          </a:p>
          <a:p>
            <a:pPr marL="0" indent="0">
              <a:buNone/>
            </a:pPr>
            <a:endParaRPr lang="en-GB" dirty="0" smtClean="0"/>
          </a:p>
          <a:p>
            <a:r>
              <a:rPr lang="en-GB" dirty="0" smtClean="0"/>
              <a:t>Still graded A*-E (A-E for AS).</a:t>
            </a:r>
            <a:endParaRPr lang="en-GB" dirty="0"/>
          </a:p>
        </p:txBody>
      </p:sp>
    </p:spTree>
    <p:extLst>
      <p:ext uri="{BB962C8B-B14F-4D97-AF65-F5344CB8AC3E}">
        <p14:creationId xmlns:p14="http://schemas.microsoft.com/office/powerpoint/2010/main" val="18642359"/>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qual vocational qualifications">
  <a:themeElements>
    <a:clrScheme name="">
      <a:dk1>
        <a:srgbClr val="000000"/>
      </a:dk1>
      <a:lt1>
        <a:srgbClr val="FFFFFF"/>
      </a:lt1>
      <a:dk2>
        <a:srgbClr val="68BD49"/>
      </a:dk2>
      <a:lt2>
        <a:srgbClr val="65696E"/>
      </a:lt2>
      <a:accent1>
        <a:srgbClr val="65696E"/>
      </a:accent1>
      <a:accent2>
        <a:srgbClr val="68BD49"/>
      </a:accent2>
      <a:accent3>
        <a:srgbClr val="FFFFFF"/>
      </a:accent3>
      <a:accent4>
        <a:srgbClr val="000000"/>
      </a:accent4>
      <a:accent5>
        <a:srgbClr val="B8B9BA"/>
      </a:accent5>
      <a:accent6>
        <a:srgbClr val="5EAB41"/>
      </a:accent6>
      <a:hlink>
        <a:srgbClr val="68BD49"/>
      </a:hlink>
      <a:folHlink>
        <a:srgbClr val="68BD49"/>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846dc9c6-5521-46ab-b805-f4031810b26c"/>
    <ja0ab2d136bb48d8b6012c48f2e5c2fc xmlns="54cc764f-c7ec-43c7-bebf-bbae683408c4">
      <Terms xmlns="http://schemas.microsoft.com/office/infopath/2007/PartnerControls"/>
    </ja0ab2d136bb48d8b6012c48f2e5c2fc>
    <Description xmlns="http://schemas.microsoft.com/sharepoint/v3/fields" xsi:nil="true"/>
    <SharedWithUsers xmlns="a4a87f12-a67a-4444-9ef2-9205ec373cbf">
      <UserInfo>
        <DisplayName>Philip McAllister</DisplayName>
        <AccountId>264</AccountId>
        <AccountType/>
      </UserInfo>
    </SharedWithUsers>
  </documentManagement>
</p:properties>
</file>

<file path=customXml/item2.xml><?xml version="1.0" encoding="utf-8"?>
<LongProperties xmlns="http://schemas.microsoft.com/office/2006/metadata/long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79D8BDE6093AD4B8DD80B5E3CCF9CFB" ma:contentTypeVersion="14" ma:contentTypeDescription="Create a new document." ma:contentTypeScope="" ma:versionID="a27d1c86eb5a2b477877007f9e9b7368">
  <xsd:schema xmlns:xsd="http://www.w3.org/2001/XMLSchema" xmlns:xs="http://www.w3.org/2001/XMLSchema" xmlns:p="http://schemas.microsoft.com/office/2006/metadata/properties" xmlns:ns2="http://schemas.microsoft.com/sharepoint/v3/fields" xmlns:ns3="a4a87f12-a67a-4444-9ef2-9205ec373cbf" xmlns:ns4="a1ec63a3-afdb-478c-96bc-cd5b572b27eb" xmlns:ns5="54cc764f-c7ec-43c7-bebf-bbae683408c4" xmlns:ns6="846dc9c6-5521-46ab-b805-f4031810b26c" targetNamespace="http://schemas.microsoft.com/office/2006/metadata/properties" ma:root="true" ma:fieldsID="358c05ab3d0451c627b162262e17666c" ns2:_="" ns3:_="" ns4:_="" ns5:_="" ns6:_="">
    <xsd:import namespace="http://schemas.microsoft.com/sharepoint/v3/fields"/>
    <xsd:import namespace="a4a87f12-a67a-4444-9ef2-9205ec373cbf"/>
    <xsd:import namespace="a1ec63a3-afdb-478c-96bc-cd5b572b27eb"/>
    <xsd:import namespace="54cc764f-c7ec-43c7-bebf-bbae683408c4"/>
    <xsd:import namespace="846dc9c6-5521-46ab-b805-f4031810b26c"/>
    <xsd:element name="properties">
      <xsd:complexType>
        <xsd:sequence>
          <xsd:element name="documentManagement">
            <xsd:complexType>
              <xsd:all>
                <xsd:element ref="ns2:Description" minOccurs="0"/>
                <xsd:element ref="ns3:SharedWithUsers" minOccurs="0"/>
                <xsd:element ref="ns3:SharedWithDetails" minOccurs="0"/>
                <xsd:element ref="ns4:LastSharedByUser" minOccurs="0"/>
                <xsd:element ref="ns4:LastSharedByTime" minOccurs="0"/>
                <xsd:element ref="ns5:ja0ab2d136bb48d8b6012c48f2e5c2fc" minOccurs="0"/>
                <xsd:element ref="ns6: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Description" ma:index="4" nillable="true" ma:displayName="Description" ma:description="" ma:internalName="Description" ma:readOnly="fals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4a87f12-a67a-4444-9ef2-9205ec373cbf" elementFormDefault="qualified">
    <xsd:import namespace="http://schemas.microsoft.com/office/2006/documentManagement/types"/>
    <xsd:import namespace="http://schemas.microsoft.com/office/infopath/2007/PartnerControls"/>
    <xsd:element name="SharedWithUsers" ma:index="9"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0"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1ec63a3-afdb-478c-96bc-cd5b572b27eb" elementFormDefault="qualified">
    <xsd:import namespace="http://schemas.microsoft.com/office/2006/documentManagement/types"/>
    <xsd:import namespace="http://schemas.microsoft.com/office/infopath/2007/PartnerControls"/>
    <xsd:element name="LastSharedByUser" ma:index="11" nillable="true" ma:displayName="Last Shared By User" ma:description="" ma:internalName="LastSharedByUser" ma:readOnly="true">
      <xsd:simpleType>
        <xsd:restriction base="dms:Note">
          <xsd:maxLength value="255"/>
        </xsd:restriction>
      </xsd:simpleType>
    </xsd:element>
    <xsd:element name="LastSharedByTime" ma:index="12"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54cc764f-c7ec-43c7-bebf-bbae683408c4" elementFormDefault="qualified">
    <xsd:import namespace="http://schemas.microsoft.com/office/2006/documentManagement/types"/>
    <xsd:import namespace="http://schemas.microsoft.com/office/infopath/2007/PartnerControls"/>
    <xsd:element name="ja0ab2d136bb48d8b6012c48f2e5c2fc" ma:index="14" nillable="true" ma:taxonomy="true" ma:internalName="ja0ab2d136bb48d8b6012c48f2e5c2fc" ma:taxonomyFieldName="wic_System_Photo_EXIFVersion" ma:displayName="wic_System_Photo_EXIFVersion" ma:default="" ma:fieldId="{3a0ab2d1-36bb-48d8-b601-2c48f2e5c2fc}" ma:sspId="1a0b4880-92f1-4278-a089-8b0ac32e71e8" ma:termSetId="81b09339-0a85-49e1-8d63-fdca4e5401dc" ma:anchorId="00000000-0000-0000-0000-000000000000"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846dc9c6-5521-46ab-b805-f4031810b26c" elementFormDefault="qualified">
    <xsd:import namespace="http://schemas.microsoft.com/office/2006/documentManagement/types"/>
    <xsd:import namespace="http://schemas.microsoft.com/office/infopath/2007/PartnerControls"/>
    <xsd:element name="TaxCatchAll" ma:index="15" nillable="true" ma:displayName="Taxonomy Catch All Column" ma:description="" ma:hidden="true" ma:list="{c679ebdc-dc10-430e-bce6-d9bd7790a9b1}" ma:internalName="TaxCatchAll" ma:showField="CatchAllData" ma:web="a4a87f12-a67a-4444-9ef2-9205ec373cb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5"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4FD12CC-BE13-4DB2-97FB-1B4804DD32B4}">
  <ds:schemaRefs>
    <ds:schemaRef ds:uri="http://purl.org/dc/elements/1.1/"/>
    <ds:schemaRef ds:uri="http://purl.org/dc/terms/"/>
    <ds:schemaRef ds:uri="http://schemas.microsoft.com/sharepoint/v3/fields"/>
    <ds:schemaRef ds:uri="http://schemas.openxmlformats.org/package/2006/metadata/core-properties"/>
    <ds:schemaRef ds:uri="846dc9c6-5521-46ab-b805-f4031810b26c"/>
    <ds:schemaRef ds:uri="http://purl.org/dc/dcmitype/"/>
    <ds:schemaRef ds:uri="http://schemas.microsoft.com/office/infopath/2007/PartnerControls"/>
    <ds:schemaRef ds:uri="http://schemas.microsoft.com/office/2006/documentManagement/types"/>
    <ds:schemaRef ds:uri="54cc764f-c7ec-43c7-bebf-bbae683408c4"/>
    <ds:schemaRef ds:uri="http://schemas.microsoft.com/office/2006/metadata/properties"/>
    <ds:schemaRef ds:uri="a1ec63a3-afdb-478c-96bc-cd5b572b27eb"/>
    <ds:schemaRef ds:uri="a4a87f12-a67a-4444-9ef2-9205ec373cbf"/>
    <ds:schemaRef ds:uri="http://www.w3.org/XML/1998/namespace"/>
  </ds:schemaRefs>
</ds:datastoreItem>
</file>

<file path=customXml/itemProps2.xml><?xml version="1.0" encoding="utf-8"?>
<ds:datastoreItem xmlns:ds="http://schemas.openxmlformats.org/officeDocument/2006/customXml" ds:itemID="{DA74C86D-7D20-4AB6-A173-B615F8B3A959}">
  <ds:schemaRefs>
    <ds:schemaRef ds:uri="http://schemas.microsoft.com/office/2006/metadata/longProperties"/>
  </ds:schemaRefs>
</ds:datastoreItem>
</file>

<file path=customXml/itemProps3.xml><?xml version="1.0" encoding="utf-8"?>
<ds:datastoreItem xmlns:ds="http://schemas.openxmlformats.org/officeDocument/2006/customXml" ds:itemID="{565BEF1C-196E-4BC9-B85A-FB28D0C07B1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fields"/>
    <ds:schemaRef ds:uri="a4a87f12-a67a-4444-9ef2-9205ec373cbf"/>
    <ds:schemaRef ds:uri="a1ec63a3-afdb-478c-96bc-cd5b572b27eb"/>
    <ds:schemaRef ds:uri="54cc764f-c7ec-43c7-bebf-bbae683408c4"/>
    <ds:schemaRef ds:uri="846dc9c6-5521-46ab-b805-f4031810b26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AE8BAD86-F045-4AAC-9F38-DDA766D88DE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Ofqual powerpoint template</Template>
  <TotalTime>18121</TotalTime>
  <Words>3175</Words>
  <Application>Microsoft Office PowerPoint</Application>
  <PresentationFormat>Widescreen</PresentationFormat>
  <Paragraphs>248</Paragraphs>
  <Slides>19</Slides>
  <Notes>13</Notes>
  <HiddenSlides>0</HiddenSlides>
  <MMClips>2</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4" baseType="lpstr">
      <vt:lpstr>Arial</vt:lpstr>
      <vt:lpstr>Wingdings</vt:lpstr>
      <vt:lpstr>Wingdings 2</vt:lpstr>
      <vt:lpstr>1_Ofqual vocational qualifications</vt:lpstr>
      <vt:lpstr>Acrobat Document</vt:lpstr>
      <vt:lpstr>PowerPoint Presentation</vt:lpstr>
      <vt:lpstr>Overview of the system: what is happening, when?</vt:lpstr>
      <vt:lpstr>PowerPoint Presentation</vt:lpstr>
      <vt:lpstr>When do these reforms affect GCSE students? </vt:lpstr>
      <vt:lpstr>Reformed GCSEs</vt:lpstr>
      <vt:lpstr>New 9 to 1 GCSE grading structure </vt:lpstr>
      <vt:lpstr>What grade should you look for?</vt:lpstr>
      <vt:lpstr>Why has the grading changed? </vt:lpstr>
      <vt:lpstr>How about AS and A levels – in England?</vt:lpstr>
      <vt:lpstr>When do these reforms affect AS and A level students?</vt:lpstr>
      <vt:lpstr>Changes to science</vt:lpstr>
      <vt:lpstr>Practical science assessment</vt:lpstr>
      <vt:lpstr>GCSE science grading</vt:lpstr>
      <vt:lpstr>Awareness of GCSE 9 to 1</vt:lpstr>
      <vt:lpstr>Ofqual resources</vt:lpstr>
      <vt:lpstr>GCSEs 9 - 1</vt:lpstr>
      <vt:lpstr>New GCSE grading for science</vt:lpstr>
      <vt:lpstr>PowerPoint Presentation</vt:lpstr>
      <vt:lpstr>Key messages</vt:lpstr>
    </vt:vector>
  </TitlesOfParts>
  <Manager/>
  <Company>Ofqual &amp; Department for Education</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Qualifications Reform - Teacher Resources</dc:title>
  <dc:subject/>
  <dc:creator>Mahfia Watkinson</dc:creator>
  <cp:keywords/>
  <dc:description/>
  <cp:lastModifiedBy>Mahfia Watkinson</cp:lastModifiedBy>
  <cp:revision>994</cp:revision>
  <cp:lastPrinted>2017-03-27T14:39:49Z</cp:lastPrinted>
  <dcterms:created xsi:type="dcterms:W3CDTF">2015-09-11T10:33:37Z</dcterms:created>
  <dcterms:modified xsi:type="dcterms:W3CDTF">2018-08-15T20:40:15Z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name="ContentType" pid="2">
    <vt:lpwstr>Document</vt:lpwstr>
  </property>
  <property fmtid="{D5CDD505-2E9C-101B-9397-08002B2CF9AE}" name="ContentTypeId" pid="3">
    <vt:lpwstr>0x010100479D8BDE6093AD4B8DD80B5E3CCF9CFB</vt:lpwstr>
  </property>
  <property fmtid="{D5CDD505-2E9C-101B-9397-08002B2CF9AE}" name="Description" pid="4">
    <vt:lpwstr/>
  </property>
  <property fmtid="{D5CDD505-2E9C-101B-9397-08002B2CF9AE}" name="IWPFunction" pid="5">
    <vt:lpwstr/>
  </property>
  <property fmtid="{D5CDD505-2E9C-101B-9397-08002B2CF9AE}" name="IWPOrganisationalUnit" pid="6">
    <vt:lpwstr>4;#Education Standards Directorate|0bb1b330-0f80-45f3-9dcd-af0b6ab04a85</vt:lpwstr>
  </property>
  <property fmtid="{D5CDD505-2E9C-101B-9397-08002B2CF9AE}" name="IWPOwner" pid="7">
    <vt:lpwstr>3;#DfE|a484111e-5b24-4ad9-9778-c536c8c88985</vt:lpwstr>
  </property>
  <property fmtid="{D5CDD505-2E9C-101B-9397-08002B2CF9AE}" name="IWPRightsProtectiveMarking" pid="8">
    <vt:lpwstr>1;#Official|0884c477-2e62-47ea-b19c-5af6e91124c5</vt:lpwstr>
  </property>
  <property fmtid="{D5CDD505-2E9C-101B-9397-08002B2CF9AE}" name="IWPSiteType" pid="9">
    <vt:lpwstr/>
  </property>
  <property fmtid="{D5CDD505-2E9C-101B-9397-08002B2CF9AE}" name="IWPSubject" pid="10">
    <vt:lpwstr/>
  </property>
  <property fmtid="{D5CDD505-2E9C-101B-9397-08002B2CF9AE}" name="NXPowerLiteLastOptimized" pid="11">
    <vt:lpwstr>610481</vt:lpwstr>
  </property>
  <property fmtid="{D5CDD505-2E9C-101B-9397-08002B2CF9AE}" name="NXPowerLiteSettings" pid="12">
    <vt:lpwstr>C7000400038000</vt:lpwstr>
  </property>
  <property fmtid="{D5CDD505-2E9C-101B-9397-08002B2CF9AE}" name="NXPowerLiteVersion" pid="13">
    <vt:lpwstr>S8.2.2</vt:lpwstr>
  </property>
  <property fmtid="{D5CDD505-2E9C-101B-9397-08002B2CF9AE}" name="_dlc_DocIdItemGuid" pid="14">
    <vt:lpwstr>ac92e893-e8dd-4bd9-9f2a-f8e7792f06d2</vt:lpwstr>
  </property>
  <property fmtid="{D5CDD505-2E9C-101B-9397-08002B2CF9AE}" name="wic_System_Photo_EXIFVersion" pid="15">
    <vt:lpwstr/>
  </property>
</Properties>
</file>